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4"/>
  </p:sldMasterIdLst>
  <p:notesMasterIdLst>
    <p:notesMasterId r:id="rId7"/>
  </p:notesMasterIdLst>
  <p:handoutMasterIdLst>
    <p:handoutMasterId r:id="rId8"/>
  </p:handoutMasterIdLst>
  <p:sldIdLst>
    <p:sldId id="407" r:id="rId5"/>
    <p:sldId id="409" r:id="rId6"/>
  </p:sldIdLst>
  <p:sldSz cx="12192000" cy="6858000"/>
  <p:notesSz cx="6807200" cy="99393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rionny Hooper" initials="BH" lastIdx="8" clrIdx="0">
    <p:extLst>
      <p:ext uri="{19B8F6BF-5375-455C-9EA6-DF929625EA0E}">
        <p15:presenceInfo xmlns:p15="http://schemas.microsoft.com/office/powerpoint/2012/main" userId="S-1-5-21-3671081310-194977709-3903556375-1559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0081AB"/>
    <a:srgbClr val="66FFCC"/>
    <a:srgbClr val="00CC00"/>
    <a:srgbClr val="00FFCC"/>
    <a:srgbClr val="00812F"/>
    <a:srgbClr val="4773FF"/>
    <a:srgbClr val="5B82FF"/>
    <a:srgbClr val="0081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EE632A-9780-4FD6-9DF3-6D4BC819A757}" v="4" dt="2025-10-22T01:12:04.3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936" autoAdjust="0"/>
    <p:restoredTop sz="94238" autoAdjust="0"/>
  </p:normalViewPr>
  <p:slideViewPr>
    <p:cSldViewPr>
      <p:cViewPr varScale="1">
        <p:scale>
          <a:sx n="56" d="100"/>
          <a:sy n="56" d="100"/>
        </p:scale>
        <p:origin x="960" y="27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4014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evor Best" userId="8ce54ea8-ebfc-43b0-a53d-9e4a79fb3202" providerId="ADAL" clId="{E987A821-AF8B-4C15-85E9-D2C130F0E025}"/>
    <pc:docChg chg="custSel delSld modSld">
      <pc:chgData name="Trevor Best" userId="8ce54ea8-ebfc-43b0-a53d-9e4a79fb3202" providerId="ADAL" clId="{E987A821-AF8B-4C15-85E9-D2C130F0E025}" dt="2025-10-22T01:13:43.009" v="263" actId="20577"/>
      <pc:docMkLst>
        <pc:docMk/>
      </pc:docMkLst>
      <pc:sldChg chg="addSp delSp modSp mod">
        <pc:chgData name="Trevor Best" userId="8ce54ea8-ebfc-43b0-a53d-9e4a79fb3202" providerId="ADAL" clId="{E987A821-AF8B-4C15-85E9-D2C130F0E025}" dt="2025-10-22T01:13:43.009" v="263" actId="20577"/>
        <pc:sldMkLst>
          <pc:docMk/>
          <pc:sldMk cId="2533238708" sldId="409"/>
        </pc:sldMkLst>
        <pc:spChg chg="mod">
          <ac:chgData name="Trevor Best" userId="8ce54ea8-ebfc-43b0-a53d-9e4a79fb3202" providerId="ADAL" clId="{E987A821-AF8B-4C15-85E9-D2C130F0E025}" dt="2025-10-22T01:11:41.631" v="42" actId="26606"/>
          <ac:spMkLst>
            <pc:docMk/>
            <pc:sldMk cId="2533238708" sldId="409"/>
            <ac:spMk id="2" creationId="{EDA3DEFC-2B51-84A9-FE33-A20700994C95}"/>
          </ac:spMkLst>
        </pc:spChg>
        <pc:spChg chg="del">
          <ac:chgData name="Trevor Best" userId="8ce54ea8-ebfc-43b0-a53d-9e4a79fb3202" providerId="ADAL" clId="{E987A821-AF8B-4C15-85E9-D2C130F0E025}" dt="2025-10-22T00:53:55.197" v="38" actId="478"/>
          <ac:spMkLst>
            <pc:docMk/>
            <pc:sldMk cId="2533238708" sldId="409"/>
            <ac:spMk id="3" creationId="{4D4C6653-6F94-846D-BA6C-4FD945911A52}"/>
          </ac:spMkLst>
        </pc:spChg>
        <pc:spChg chg="add del mod">
          <ac:chgData name="Trevor Best" userId="8ce54ea8-ebfc-43b0-a53d-9e4a79fb3202" providerId="ADAL" clId="{E987A821-AF8B-4C15-85E9-D2C130F0E025}" dt="2025-10-22T01:11:24.593" v="39" actId="478"/>
          <ac:spMkLst>
            <pc:docMk/>
            <pc:sldMk cId="2533238708" sldId="409"/>
            <ac:spMk id="4" creationId="{34B275CC-9D63-CB99-1A1F-AD5A0E1D0293}"/>
          </ac:spMkLst>
        </pc:spChg>
        <pc:spChg chg="add mod">
          <ac:chgData name="Trevor Best" userId="8ce54ea8-ebfc-43b0-a53d-9e4a79fb3202" providerId="ADAL" clId="{E987A821-AF8B-4C15-85E9-D2C130F0E025}" dt="2025-10-22T01:13:43.009" v="263" actId="20577"/>
          <ac:spMkLst>
            <pc:docMk/>
            <pc:sldMk cId="2533238708" sldId="409"/>
            <ac:spMk id="6" creationId="{B4675ED8-774D-CB0C-911A-25FC5DF66D93}"/>
          </ac:spMkLst>
        </pc:spChg>
        <pc:graphicFrameChg chg="add mod modGraphic">
          <ac:chgData name="Trevor Best" userId="8ce54ea8-ebfc-43b0-a53d-9e4a79fb3202" providerId="ADAL" clId="{E987A821-AF8B-4C15-85E9-D2C130F0E025}" dt="2025-10-22T01:13:02.398" v="123" actId="1076"/>
          <ac:graphicFrameMkLst>
            <pc:docMk/>
            <pc:sldMk cId="2533238708" sldId="409"/>
            <ac:graphicFrameMk id="5" creationId="{5655118E-18AC-BB9A-98A3-77AB29A8082D}"/>
          </ac:graphicFrameMkLst>
        </pc:graphicFrameChg>
      </pc:sldChg>
      <pc:sldChg chg="del">
        <pc:chgData name="Trevor Best" userId="8ce54ea8-ebfc-43b0-a53d-9e4a79fb3202" providerId="ADAL" clId="{E987A821-AF8B-4C15-85E9-D2C130F0E025}" dt="2025-10-22T00:53:24.123" v="0" actId="47"/>
        <pc:sldMkLst>
          <pc:docMk/>
          <pc:sldMk cId="2223082957" sldId="410"/>
        </pc:sldMkLst>
      </pc:sldChg>
      <pc:sldChg chg="del">
        <pc:chgData name="Trevor Best" userId="8ce54ea8-ebfc-43b0-a53d-9e4a79fb3202" providerId="ADAL" clId="{E987A821-AF8B-4C15-85E9-D2C130F0E025}" dt="2025-10-22T00:53:25.133" v="1" actId="47"/>
        <pc:sldMkLst>
          <pc:docMk/>
          <pc:sldMk cId="1395390464" sldId="411"/>
        </pc:sldMkLst>
      </pc:sldChg>
    </pc:docChg>
  </pc:docChgLst>
  <pc:docChgLst>
    <pc:chgData name="Trevor Best" userId="8ce54ea8-ebfc-43b0-a53d-9e4a79fb3202" providerId="ADAL" clId="{98A7A7A3-0893-459D-8230-EA8357DD20A3}"/>
    <pc:docChg chg="modSld">
      <pc:chgData name="Trevor Best" userId="8ce54ea8-ebfc-43b0-a53d-9e4a79fb3202" providerId="ADAL" clId="{98A7A7A3-0893-459D-8230-EA8357DD20A3}" dt="2025-10-22T20:38:40.204" v="20" actId="20577"/>
      <pc:docMkLst>
        <pc:docMk/>
      </pc:docMkLst>
      <pc:sldChg chg="modSp mod">
        <pc:chgData name="Trevor Best" userId="8ce54ea8-ebfc-43b0-a53d-9e4a79fb3202" providerId="ADAL" clId="{98A7A7A3-0893-459D-8230-EA8357DD20A3}" dt="2025-10-22T20:38:40.204" v="20" actId="20577"/>
        <pc:sldMkLst>
          <pc:docMk/>
          <pc:sldMk cId="2533238708" sldId="409"/>
        </pc:sldMkLst>
        <pc:graphicFrameChg chg="modGraphic">
          <ac:chgData name="Trevor Best" userId="8ce54ea8-ebfc-43b0-a53d-9e4a79fb3202" providerId="ADAL" clId="{98A7A7A3-0893-459D-8230-EA8357DD20A3}" dt="2025-10-22T20:38:40.204" v="20" actId="20577"/>
          <ac:graphicFrameMkLst>
            <pc:docMk/>
            <pc:sldMk cId="2533238708" sldId="409"/>
            <ac:graphicFrameMk id="5" creationId="{5655118E-18AC-BB9A-98A3-77AB29A8082D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1E78E4F7-6E17-4BBA-931F-CAA6599FFAD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0705" cy="497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657" tIns="47828" rIns="95657" bIns="47828" numCol="1" anchor="t" anchorCtr="0" compatLnSpc="1">
            <a:prstTxWarp prst="textNoShape">
              <a:avLst/>
            </a:prstTxWarp>
          </a:bodyPr>
          <a:lstStyle>
            <a:lvl1pPr defTabSz="956173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5E49C7BC-89D8-421C-A5D5-5424E47D063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4876" y="0"/>
            <a:ext cx="2950704" cy="497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657" tIns="47828" rIns="95657" bIns="47828" numCol="1" anchor="t" anchorCtr="0" compatLnSpc="1">
            <a:prstTxWarp prst="textNoShape">
              <a:avLst/>
            </a:prstTxWarp>
          </a:bodyPr>
          <a:lstStyle>
            <a:lvl1pPr algn="r" defTabSz="956173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29700" name="Rectangle 4">
            <a:extLst>
              <a:ext uri="{FF2B5EF4-FFF2-40B4-BE49-F238E27FC236}">
                <a16:creationId xmlns:a16="http://schemas.microsoft.com/office/drawing/2014/main" id="{5983C98F-E9C6-4AEA-B837-DF5F5039B13A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305"/>
            <a:ext cx="2950705" cy="497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657" tIns="47828" rIns="95657" bIns="47828" numCol="1" anchor="b" anchorCtr="0" compatLnSpc="1">
            <a:prstTxWarp prst="textNoShape">
              <a:avLst/>
            </a:prstTxWarp>
          </a:bodyPr>
          <a:lstStyle>
            <a:lvl1pPr defTabSz="956173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29701" name="Rectangle 5">
            <a:extLst>
              <a:ext uri="{FF2B5EF4-FFF2-40B4-BE49-F238E27FC236}">
                <a16:creationId xmlns:a16="http://schemas.microsoft.com/office/drawing/2014/main" id="{1A93B03E-942A-4A90-B03D-EF37FC4D543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4876" y="9440305"/>
            <a:ext cx="2950704" cy="497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657" tIns="47828" rIns="95657" bIns="47828" numCol="1" anchor="b" anchorCtr="0" compatLnSpc="1">
            <a:prstTxWarp prst="textNoShape">
              <a:avLst/>
            </a:prstTxWarp>
          </a:bodyPr>
          <a:lstStyle>
            <a:lvl1pPr algn="r" defTabSz="956173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908C5E0-4C11-46A0-B2BE-3C5A9696668A}" type="slidenum">
              <a:rPr lang="en-NZ" altLang="en-US"/>
              <a:pPr>
                <a:defRPr/>
              </a:pPr>
              <a:t>‹#›</a:t>
            </a:fld>
            <a:endParaRPr lang="en-NZ" altLang="en-US"/>
          </a:p>
        </p:txBody>
      </p:sp>
    </p:spTree>
    <p:extLst>
      <p:ext uri="{BB962C8B-B14F-4D97-AF65-F5344CB8AC3E}">
        <p14:creationId xmlns:p14="http://schemas.microsoft.com/office/powerpoint/2010/main" val="12641134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B6973EE4-A652-4AF1-B7E3-DB9430031F5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0705" cy="497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657" tIns="47828" rIns="95657" bIns="47828" numCol="1" anchor="t" anchorCtr="0" compatLnSpc="1">
            <a:prstTxWarp prst="textNoShape">
              <a:avLst/>
            </a:prstTxWarp>
          </a:bodyPr>
          <a:lstStyle>
            <a:lvl1pPr defTabSz="956173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74CADF79-7068-4241-9B55-78FEEFD593D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4876" y="0"/>
            <a:ext cx="2950704" cy="497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657" tIns="47828" rIns="95657" bIns="47828" numCol="1" anchor="t" anchorCtr="0" compatLnSpc="1">
            <a:prstTxWarp prst="textNoShape">
              <a:avLst/>
            </a:prstTxWarp>
          </a:bodyPr>
          <a:lstStyle>
            <a:lvl1pPr algn="r" defTabSz="956173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663" y="746125"/>
            <a:ext cx="6621462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437" name="Rectangle 5">
            <a:extLst>
              <a:ext uri="{FF2B5EF4-FFF2-40B4-BE49-F238E27FC236}">
                <a16:creationId xmlns:a16="http://schemas.microsoft.com/office/drawing/2014/main" id="{9F258C70-D2B0-4831-B71F-947C0807A00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58" y="4720153"/>
            <a:ext cx="5446084" cy="44738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657" tIns="47828" rIns="95657" bIns="4782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8438" name="Rectangle 6">
            <a:extLst>
              <a:ext uri="{FF2B5EF4-FFF2-40B4-BE49-F238E27FC236}">
                <a16:creationId xmlns:a16="http://schemas.microsoft.com/office/drawing/2014/main" id="{1FA7697C-7498-45D4-9256-EDA239D85CF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305"/>
            <a:ext cx="2950705" cy="497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657" tIns="47828" rIns="95657" bIns="47828" numCol="1" anchor="b" anchorCtr="0" compatLnSpc="1">
            <a:prstTxWarp prst="textNoShape">
              <a:avLst/>
            </a:prstTxWarp>
          </a:bodyPr>
          <a:lstStyle>
            <a:lvl1pPr defTabSz="956173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9" name="Rectangle 7">
            <a:extLst>
              <a:ext uri="{FF2B5EF4-FFF2-40B4-BE49-F238E27FC236}">
                <a16:creationId xmlns:a16="http://schemas.microsoft.com/office/drawing/2014/main" id="{4779D9B6-0313-4101-B431-F980CF79AD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876" y="9440305"/>
            <a:ext cx="2950704" cy="497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657" tIns="47828" rIns="95657" bIns="47828" numCol="1" anchor="b" anchorCtr="0" compatLnSpc="1">
            <a:prstTxWarp prst="textNoShape">
              <a:avLst/>
            </a:prstTxWarp>
          </a:bodyPr>
          <a:lstStyle>
            <a:lvl1pPr algn="r" defTabSz="956173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3A012D9-B511-4647-A067-97766298EA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41827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3663" y="746125"/>
            <a:ext cx="6621462" cy="3725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NZ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5617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3A012D9-B511-4647-A067-97766298EA1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5617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44974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FFR strap rgb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4367" y="6256339"/>
            <a:ext cx="6227233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701" y="212725"/>
            <a:ext cx="1739900" cy="1481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753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1219200" y="1676401"/>
            <a:ext cx="10363200" cy="1920875"/>
          </a:xfrm>
        </p:spPr>
        <p:txBody>
          <a:bodyPr/>
          <a:lstStyle>
            <a:lvl1pPr>
              <a:defRPr sz="6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0753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10000"/>
            <a:ext cx="91440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b="0">
                <a:solidFill>
                  <a:srgbClr val="0081AB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9F7A3701-C469-46D8-809A-4F3D93AE65A7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609600" y="6248400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66EFC27A-BAF0-4C40-9151-AF357721EF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4165600" y="6251575"/>
            <a:ext cx="3860800" cy="4762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15">
            <a:extLst>
              <a:ext uri="{FF2B5EF4-FFF2-40B4-BE49-F238E27FC236}">
                <a16:creationId xmlns:a16="http://schemas.microsoft.com/office/drawing/2014/main" id="{3107CB95-9DB6-4A9E-A96D-824A58E7E5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54750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075265-2469-48F6-B704-D7A65F50D5E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612939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D1C4A197-3EA5-4A04-B268-504A4FDB2D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8D5D34FF-1968-4B63-9CDC-FB52D0061D3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EC51BA-9DE7-43DC-B235-38FDD87CB1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1466396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D1C4A197-3EA5-4A04-B268-504A4FDB2D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8D5D34FF-1968-4B63-9CDC-FB52D0061D3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12478E-B386-4AD3-BFFF-1022EECE7B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756604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28800"/>
            <a:ext cx="10972800" cy="4876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16341744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D1C4A197-3EA5-4A04-B268-504A4FDB2D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8D5D34FF-1968-4B63-9CDC-FB52D0061D3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F6ADC9-E53D-42A5-88A7-ABAEB0B426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6628515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1C4A197-3EA5-4A04-B268-504A4FDB2D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8D5D34FF-1968-4B63-9CDC-FB52D0061D3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23277C-9FD5-4D3F-826D-894C4EF18E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378091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D1C4A197-3EA5-4A04-B268-504A4FDB2D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8D5D34FF-1968-4B63-9CDC-FB52D0061D3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B1EDA1-560C-4E40-B0A6-089A5D74EBF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8843119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1C4A197-3EA5-4A04-B268-504A4FDB2D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D5D34FF-1968-4B63-9CDC-FB52D0061D3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5EA0DB-23BE-48FC-897A-A2129CCC6C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830269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D1C4A197-3EA5-4A04-B268-504A4FDB2D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8D5D34FF-1968-4B63-9CDC-FB52D0061D3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A71D09-622F-4531-B84D-85AB131420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6353948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1C4A197-3EA5-4A04-B268-504A4FDB2D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8D5D34FF-1968-4B63-9CDC-FB52D0061D3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9EF0D4-A17F-4570-B198-6A0F32AD14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3350498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NZ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1C4A197-3EA5-4A04-B268-504A4FDB2D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8D5D34FF-1968-4B63-9CDC-FB52D0061D3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6119F6-3D72-4C79-A15F-59ADF5E82D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5017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>
            <a:extLst>
              <a:ext uri="{FF2B5EF4-FFF2-40B4-BE49-F238E27FC236}">
                <a16:creationId xmlns:a16="http://schemas.microsoft.com/office/drawing/2014/main" id="{D1C4A197-3EA5-4A04-B268-504A4FDB2D8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5157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499" name="Rectangle 3">
            <a:extLst>
              <a:ext uri="{FF2B5EF4-FFF2-40B4-BE49-F238E27FC236}">
                <a16:creationId xmlns:a16="http://schemas.microsoft.com/office/drawing/2014/main" id="{8D5D34FF-1968-4B63-9CDC-FB52D0061D3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00C6708-B26B-4821-81FB-CC2FAF00A3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28" name="Freeform 12"/>
          <p:cNvSpPr>
            <a:spLocks/>
          </p:cNvSpPr>
          <p:nvPr/>
        </p:nvSpPr>
        <p:spPr bwMode="hidden">
          <a:xfrm>
            <a:off x="1219201" y="1981200"/>
            <a:ext cx="12187767" cy="2819400"/>
          </a:xfrm>
          <a:custGeom>
            <a:avLst/>
            <a:gdLst>
              <a:gd name="T0" fmla="*/ 0 w 5740"/>
              <a:gd name="T1" fmla="*/ 0 h 1906"/>
              <a:gd name="T2" fmla="*/ 0 w 5740"/>
              <a:gd name="T3" fmla="*/ 2147483646 h 1906"/>
              <a:gd name="T4" fmla="*/ 2147483646 w 5740"/>
              <a:gd name="T5" fmla="*/ 2147483646 h 1906"/>
              <a:gd name="T6" fmla="*/ 2147483646 w 5740"/>
              <a:gd name="T7" fmla="*/ 0 h 1906"/>
              <a:gd name="T8" fmla="*/ 0 w 5740"/>
              <a:gd name="T9" fmla="*/ 0 h 1906"/>
              <a:gd name="T10" fmla="*/ 0 w 5740"/>
              <a:gd name="T11" fmla="*/ 0 h 190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0" h="1906">
                <a:moveTo>
                  <a:pt x="0" y="0"/>
                </a:moveTo>
                <a:lnTo>
                  <a:pt x="0" y="1906"/>
                </a:lnTo>
                <a:lnTo>
                  <a:pt x="5740" y="1906"/>
                </a:lnTo>
                <a:lnTo>
                  <a:pt x="5740" y="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NZ"/>
          </a:p>
        </p:txBody>
      </p:sp>
      <p:sp>
        <p:nvSpPr>
          <p:cNvPr id="102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2235200" y="274638"/>
            <a:ext cx="9347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pic>
        <p:nvPicPr>
          <p:cNvPr id="1031" name="Picture 18" descr="FFR wave rgb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6318" y="6184901"/>
            <a:ext cx="824653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00" y="149226"/>
            <a:ext cx="1716618" cy="1389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00ABA29-5049-2600-356B-602E54335C84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584825" y="6687820"/>
            <a:ext cx="1042988" cy="10668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NZ" sz="70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Classification: In-Confidence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81AB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81AB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81AB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81AB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81AB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0081AB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0081AB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0081AB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0081AB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81AB"/>
        </a:buClr>
        <a:buSzPct val="70000"/>
        <a:buFont typeface="Wingdings" panose="05000000000000000000" pitchFamily="2" charset="2"/>
        <a:buChar char="n"/>
        <a:defRPr sz="3200" b="1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81AB"/>
        </a:buClr>
        <a:buSzPct val="70000"/>
        <a:buFont typeface="Wingdings" panose="05000000000000000000" pitchFamily="2" charset="2"/>
        <a:buChar char="n"/>
        <a:defRPr sz="2800" b="1">
          <a:solidFill>
            <a:schemeClr val="bg2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81AB"/>
        </a:buClr>
        <a:buSzPct val="70000"/>
        <a:buFont typeface="Wingdings" panose="05000000000000000000" pitchFamily="2" charset="2"/>
        <a:buChar char="n"/>
        <a:defRPr sz="2400" b="1">
          <a:solidFill>
            <a:schemeClr val="bg2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81AB"/>
        </a:buClr>
        <a:buSzPct val="70000"/>
        <a:buFont typeface="Wingdings" panose="05000000000000000000" pitchFamily="2" charset="2"/>
        <a:buChar char="n"/>
        <a:defRPr sz="2000" b="1">
          <a:solidFill>
            <a:schemeClr val="bg2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81AB"/>
        </a:buClr>
        <a:buSzPct val="70000"/>
        <a:buFont typeface="Wingdings" panose="05000000000000000000" pitchFamily="2" charset="2"/>
        <a:buChar char="n"/>
        <a:defRPr sz="2000" b="1">
          <a:solidFill>
            <a:schemeClr val="bg2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0081AB"/>
        </a:buClr>
        <a:buSzPct val="70000"/>
        <a:buFont typeface="Wingdings" pitchFamily="2" charset="2"/>
        <a:buChar char="n"/>
        <a:defRPr sz="2000" b="1">
          <a:solidFill>
            <a:schemeClr val="bg2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081AB"/>
        </a:buClr>
        <a:buSzPct val="70000"/>
        <a:buFont typeface="Wingdings" pitchFamily="2" charset="2"/>
        <a:buChar char="n"/>
        <a:defRPr sz="2000" b="1">
          <a:solidFill>
            <a:schemeClr val="bg2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081AB"/>
        </a:buClr>
        <a:buSzPct val="70000"/>
        <a:buFont typeface="Wingdings" pitchFamily="2" charset="2"/>
        <a:buChar char="n"/>
        <a:defRPr sz="2000" b="1">
          <a:solidFill>
            <a:schemeClr val="bg2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081AB"/>
        </a:buClr>
        <a:buSzPct val="70000"/>
        <a:buFont typeface="Wingdings" pitchFamily="2" charset="2"/>
        <a:buChar char="n"/>
        <a:defRPr sz="2000" b="1">
          <a:solidFill>
            <a:schemeClr val="bg2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83BA399B-B4A2-A6B0-E951-89E2C48BD2C6}"/>
              </a:ext>
            </a:extLst>
          </p:cNvPr>
          <p:cNvSpPr txBox="1"/>
          <p:nvPr/>
        </p:nvSpPr>
        <p:spPr>
          <a:xfrm>
            <a:off x="0" y="1828800"/>
            <a:ext cx="8077200" cy="5304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Clr>
                <a:srgbClr val="4EB1A2"/>
              </a:buClr>
              <a:buSzTx/>
              <a:buFont typeface="Wingdings" panose="05000000000000000000" pitchFamily="2" charset="2"/>
              <a:buChar char="n"/>
              <a:tabLst/>
              <a:defRPr/>
            </a:pPr>
            <a:r>
              <a:rPr kumimoji="0" lang="en-NZ" sz="24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Longitudinal Study</a:t>
            </a:r>
          </a:p>
          <a:p>
            <a:pPr marL="1143000" marR="0" lvl="2" indent="-228600" algn="l" defTabSz="4572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Clr>
                <a:srgbClr val="4EB1A2"/>
              </a:buClr>
              <a:buSzTx/>
              <a:buFont typeface="Wingdings" panose="05000000000000000000" pitchFamily="2" charset="2"/>
              <a:buChar char="n"/>
              <a:tabLst/>
              <a:defRPr/>
            </a:pPr>
            <a:r>
              <a:rPr kumimoji="0" lang="en-NZ" sz="20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Sponsoring the 2024 and 2025 cohorts of the NZ Apprenticeship in Forest Harvesting to evaluate the program</a:t>
            </a:r>
          </a:p>
          <a:p>
            <a:pPr marL="1143000" lvl="2" indent="-228600" defTabSz="457200" eaLnBrk="1" fontAlgn="auto" hangingPunct="1">
              <a:spcBef>
                <a:spcPts val="500"/>
              </a:spcBef>
              <a:spcAft>
                <a:spcPts val="500"/>
              </a:spcAft>
              <a:buClr>
                <a:srgbClr val="4EB1A2"/>
              </a:buClr>
              <a:buFont typeface="Wingdings" panose="05000000000000000000" pitchFamily="2" charset="2"/>
              <a:buChar char="n"/>
              <a:defRPr/>
            </a:pPr>
            <a:r>
              <a:rPr kumimoji="0" lang="en-NZ" sz="20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Value is assumed to be a function of:</a:t>
            </a:r>
          </a:p>
          <a:p>
            <a:pPr lvl="3" defTabSz="457200" eaLnBrk="1" fontAlgn="auto" hangingPunct="1">
              <a:spcBef>
                <a:spcPts val="500"/>
              </a:spcBef>
              <a:spcAft>
                <a:spcPts val="500"/>
              </a:spcAft>
              <a:buClr>
                <a:srgbClr val="4EB1A2"/>
              </a:buClr>
              <a:defRPr/>
            </a:pPr>
            <a:r>
              <a:rPr kumimoji="0" lang="en-NZ" sz="20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1. Nature of the recruits (education; work history)</a:t>
            </a:r>
          </a:p>
          <a:p>
            <a:pPr lvl="3" defTabSz="457200" eaLnBrk="1" fontAlgn="auto" hangingPunct="1">
              <a:spcBef>
                <a:spcPts val="500"/>
              </a:spcBef>
              <a:spcAft>
                <a:spcPts val="500"/>
              </a:spcAft>
              <a:buClr>
                <a:srgbClr val="4EB1A2"/>
              </a:buClr>
              <a:defRPr/>
            </a:pPr>
            <a:r>
              <a:rPr lang="en-NZ" sz="2000" dirty="0">
                <a:solidFill>
                  <a:srgbClr val="333333"/>
                </a:solidFill>
                <a:latin typeface="Arial"/>
                <a:cs typeface="Arial"/>
              </a:rPr>
              <a:t>2. Program effectiveness in developing knowledge/skills</a:t>
            </a:r>
          </a:p>
          <a:p>
            <a:pPr lvl="3" defTabSz="457200" eaLnBrk="1" fontAlgn="auto" hangingPunct="1">
              <a:spcBef>
                <a:spcPts val="500"/>
              </a:spcBef>
              <a:spcAft>
                <a:spcPts val="500"/>
              </a:spcAft>
              <a:buClr>
                <a:srgbClr val="4EB1A2"/>
              </a:buClr>
              <a:defRPr/>
            </a:pPr>
            <a:r>
              <a:rPr kumimoji="0" lang="en-NZ" sz="20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3. </a:t>
            </a:r>
            <a:r>
              <a:rPr lang="en-NZ" sz="2000" dirty="0">
                <a:solidFill>
                  <a:srgbClr val="333333"/>
                </a:solidFill>
                <a:latin typeface="Arial"/>
                <a:cs typeface="Arial"/>
              </a:rPr>
              <a:t>Subsequent employment pathways accessed</a:t>
            </a:r>
          </a:p>
          <a:p>
            <a:pPr marL="1143000" marR="0" lvl="2" indent="-228600" algn="l" defTabSz="4572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Clr>
                <a:srgbClr val="4EB1A2"/>
              </a:buClr>
              <a:buSzTx/>
              <a:buFont typeface="Wingdings" panose="05000000000000000000" pitchFamily="2" charset="2"/>
              <a:buChar char="n"/>
              <a:tabLst/>
              <a:defRPr/>
            </a:pPr>
            <a:r>
              <a:rPr kumimoji="0" lang="en-NZ" sz="20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Work to date: interviewing to understand the nature of recruits attracted to the program.</a:t>
            </a:r>
          </a:p>
          <a:p>
            <a:pPr marL="685800" lvl="1" indent="-228600" defTabSz="457200" eaLnBrk="1" fontAlgn="auto" hangingPunct="1">
              <a:spcBef>
                <a:spcPts val="500"/>
              </a:spcBef>
              <a:spcAft>
                <a:spcPts val="500"/>
              </a:spcAft>
              <a:buClr>
                <a:srgbClr val="4EB1A2"/>
              </a:buClr>
              <a:buFont typeface="Wingdings" panose="05000000000000000000" pitchFamily="2" charset="2"/>
              <a:buChar char="n"/>
              <a:defRPr/>
            </a:pPr>
            <a:r>
              <a:rPr kumimoji="0" lang="en-NZ" sz="20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Tech Note re 2024 Cohorts block course experience: see </a:t>
            </a:r>
            <a:r>
              <a:rPr kumimoji="0" lang="en-NZ" sz="2000" i="0" u="none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HTN17-05</a:t>
            </a:r>
            <a:endParaRPr kumimoji="0" lang="en-NZ" sz="105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lvl="3" defTabSz="457200" eaLnBrk="1" fontAlgn="auto" hangingPunct="1">
              <a:spcBef>
                <a:spcPts val="500"/>
              </a:spcBef>
              <a:spcAft>
                <a:spcPts val="500"/>
              </a:spcAft>
              <a:buClr>
                <a:srgbClr val="4EB1A2"/>
              </a:buClr>
              <a:defRPr/>
            </a:pPr>
            <a:endParaRPr lang="en-NZ" sz="2000" dirty="0">
              <a:solidFill>
                <a:srgbClr val="333333"/>
              </a:solidFill>
              <a:latin typeface="Arial"/>
              <a:cs typeface="Arial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4DE340B-F4B7-39B5-1937-AA9C9F680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228600"/>
            <a:ext cx="10363200" cy="990600"/>
          </a:xfrm>
        </p:spPr>
        <p:txBody>
          <a:bodyPr/>
          <a:lstStyle/>
          <a:p>
            <a:r>
              <a:rPr lang="en-NZ" sz="2800" dirty="0">
                <a:solidFill>
                  <a:srgbClr val="7F7F7F"/>
                </a:solidFill>
              </a:rPr>
              <a:t>6.6 NEW STANDARDS</a:t>
            </a:r>
          </a:p>
        </p:txBody>
      </p:sp>
      <p:pic>
        <p:nvPicPr>
          <p:cNvPr id="4" name="Picture 3" descr="A grey joystick next to a computer&#10;&#10;Description automatically generated">
            <a:extLst>
              <a:ext uri="{FF2B5EF4-FFF2-40B4-BE49-F238E27FC236}">
                <a16:creationId xmlns:a16="http://schemas.microsoft.com/office/drawing/2014/main" id="{7993672B-2032-8A15-0696-1FA28D06754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3150" y="1219200"/>
            <a:ext cx="3829051" cy="5105400"/>
          </a:xfrm>
          <a:prstGeom prst="rect">
            <a:avLst/>
          </a:prstGeom>
          <a:effectLst>
            <a:outerShdw blurRad="190500" dist="127000" dir="2700000" algn="tl" rotWithShape="0">
              <a:prstClr val="black">
                <a:alpha val="6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107902653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3DEFC-2B51-84A9-FE33-A20700994C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5200" y="274638"/>
            <a:ext cx="9347200" cy="1143000"/>
          </a:xfrm>
        </p:spPr>
        <p:txBody>
          <a:bodyPr wrap="square" anchor="ctr">
            <a:normAutofit/>
          </a:bodyPr>
          <a:lstStyle/>
          <a:p>
            <a:r>
              <a:rPr lang="en-NZ" dirty="0"/>
              <a:t>Retention Analysis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655118E-18AC-BB9A-98A3-77AB29A808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4324321"/>
              </p:ext>
            </p:extLst>
          </p:nvPr>
        </p:nvGraphicFramePr>
        <p:xfrm>
          <a:off x="573503" y="1425828"/>
          <a:ext cx="10972802" cy="40063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4547">
                  <a:extLst>
                    <a:ext uri="{9D8B030D-6E8A-4147-A177-3AD203B41FA5}">
                      <a16:colId xmlns:a16="http://schemas.microsoft.com/office/drawing/2014/main" val="1108179224"/>
                    </a:ext>
                  </a:extLst>
                </a:gridCol>
                <a:gridCol w="1344775">
                  <a:extLst>
                    <a:ext uri="{9D8B030D-6E8A-4147-A177-3AD203B41FA5}">
                      <a16:colId xmlns:a16="http://schemas.microsoft.com/office/drawing/2014/main" val="2344887513"/>
                    </a:ext>
                  </a:extLst>
                </a:gridCol>
                <a:gridCol w="1993370">
                  <a:extLst>
                    <a:ext uri="{9D8B030D-6E8A-4147-A177-3AD203B41FA5}">
                      <a16:colId xmlns:a16="http://schemas.microsoft.com/office/drawing/2014/main" val="1561952642"/>
                    </a:ext>
                  </a:extLst>
                </a:gridCol>
                <a:gridCol w="1993370">
                  <a:extLst>
                    <a:ext uri="{9D8B030D-6E8A-4147-A177-3AD203B41FA5}">
                      <a16:colId xmlns:a16="http://schemas.microsoft.com/office/drawing/2014/main" val="2769854331"/>
                    </a:ext>
                  </a:extLst>
                </a:gridCol>
                <a:gridCol w="1993370">
                  <a:extLst>
                    <a:ext uri="{9D8B030D-6E8A-4147-A177-3AD203B41FA5}">
                      <a16:colId xmlns:a16="http://schemas.microsoft.com/office/drawing/2014/main" val="3993642563"/>
                    </a:ext>
                  </a:extLst>
                </a:gridCol>
                <a:gridCol w="1993370">
                  <a:extLst>
                    <a:ext uri="{9D8B030D-6E8A-4147-A177-3AD203B41FA5}">
                      <a16:colId xmlns:a16="http://schemas.microsoft.com/office/drawing/2014/main" val="2896792068"/>
                    </a:ext>
                  </a:extLst>
                </a:gridCol>
              </a:tblGrid>
              <a:tr h="97371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NZ" sz="2000" u="none" strike="noStrike">
                          <a:effectLst/>
                        </a:rPr>
                        <a:t>Cohort </a:t>
                      </a:r>
                      <a:endParaRPr lang="en-N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893" marR="16893" marT="168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NZ" sz="2000" u="none" strike="noStrike">
                          <a:effectLst/>
                        </a:rPr>
                        <a:t>Year </a:t>
                      </a:r>
                      <a:endParaRPr lang="en-N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893" marR="16893" marT="168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NZ" sz="2000" u="none" strike="noStrike">
                          <a:effectLst/>
                        </a:rPr>
                        <a:t># Participants </a:t>
                      </a:r>
                      <a:endParaRPr lang="en-N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893" marR="16893" marT="168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NZ" sz="2000" u="none" strike="noStrike">
                          <a:effectLst/>
                        </a:rPr>
                        <a:t># Completed </a:t>
                      </a:r>
                      <a:endParaRPr lang="en-N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893" marR="16893" marT="168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NZ" sz="2000" u="none" strike="noStrike">
                          <a:effectLst/>
                        </a:rPr>
                        <a:t># Still Completing </a:t>
                      </a:r>
                      <a:endParaRPr lang="en-N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893" marR="16893" marT="168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NZ" sz="2000" u="none" strike="noStrike">
                          <a:effectLst/>
                        </a:rPr>
                        <a:t># Employed in Logging / Forestry </a:t>
                      </a:r>
                      <a:endParaRPr lang="en-N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893" marR="16893" marT="16893" marB="0" anchor="ctr"/>
                </a:tc>
                <a:extLst>
                  <a:ext uri="{0D108BD9-81ED-4DB2-BD59-A6C34878D82A}">
                    <a16:rowId xmlns:a16="http://schemas.microsoft.com/office/drawing/2014/main" val="139636995"/>
                  </a:ext>
                </a:extLst>
              </a:tr>
              <a:tr h="37907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NZ" sz="2000" u="none" strike="noStrike">
                          <a:effectLst/>
                        </a:rPr>
                        <a:t>1 </a:t>
                      </a:r>
                      <a:endParaRPr lang="en-N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893" marR="16893" marT="168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NZ" sz="2000" u="none" strike="noStrike">
                          <a:effectLst/>
                        </a:rPr>
                        <a:t>2020 </a:t>
                      </a:r>
                      <a:endParaRPr lang="en-N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893" marR="16893" marT="16893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NZ" sz="2000" u="none" strike="noStrike">
                          <a:effectLst/>
                        </a:rPr>
                        <a:t>8</a:t>
                      </a:r>
                      <a:endParaRPr lang="en-N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893" marR="16893" marT="16893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NZ" sz="2000" u="none" strike="noStrike">
                          <a:effectLst/>
                        </a:rPr>
                        <a:t>7</a:t>
                      </a:r>
                      <a:endParaRPr lang="en-N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893" marR="16893" marT="16893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NZ" sz="2000" u="none" strike="noStrike">
                          <a:effectLst/>
                        </a:rPr>
                        <a:t>1</a:t>
                      </a:r>
                      <a:endParaRPr lang="en-N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893" marR="16893" marT="16893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NZ" sz="2000" u="none" strike="noStrike">
                          <a:effectLst/>
                        </a:rPr>
                        <a:t>8</a:t>
                      </a:r>
                      <a:endParaRPr lang="en-N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893" marR="16893" marT="16893" marB="0" anchor="ctr"/>
                </a:tc>
                <a:extLst>
                  <a:ext uri="{0D108BD9-81ED-4DB2-BD59-A6C34878D82A}">
                    <a16:rowId xmlns:a16="http://schemas.microsoft.com/office/drawing/2014/main" val="1438573052"/>
                  </a:ext>
                </a:extLst>
              </a:tr>
              <a:tr h="37907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NZ" sz="2000" u="none" strike="noStrike">
                          <a:effectLst/>
                        </a:rPr>
                        <a:t>2 </a:t>
                      </a:r>
                      <a:endParaRPr lang="en-N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893" marR="16893" marT="168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NZ" sz="2000" u="none" strike="noStrike">
                          <a:effectLst/>
                        </a:rPr>
                        <a:t>2021 </a:t>
                      </a:r>
                      <a:endParaRPr lang="en-N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893" marR="16893" marT="16893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NZ" sz="2000" u="none" strike="noStrike">
                          <a:effectLst/>
                        </a:rPr>
                        <a:t>8</a:t>
                      </a:r>
                      <a:endParaRPr lang="en-N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893" marR="16893" marT="16893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NZ" sz="2000" u="none" strike="noStrike">
                          <a:effectLst/>
                        </a:rPr>
                        <a:t>4</a:t>
                      </a:r>
                      <a:endParaRPr lang="en-N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893" marR="16893" marT="16893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NZ" sz="2000" u="none" strike="noStrike">
                          <a:effectLst/>
                        </a:rPr>
                        <a:t>0</a:t>
                      </a:r>
                      <a:endParaRPr lang="en-N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893" marR="16893" marT="16893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NZ" sz="2000" u="none" strike="noStrike">
                          <a:effectLst/>
                        </a:rPr>
                        <a:t>5</a:t>
                      </a:r>
                      <a:endParaRPr lang="en-N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893" marR="16893" marT="16893" marB="0" anchor="ctr"/>
                </a:tc>
                <a:extLst>
                  <a:ext uri="{0D108BD9-81ED-4DB2-BD59-A6C34878D82A}">
                    <a16:rowId xmlns:a16="http://schemas.microsoft.com/office/drawing/2014/main" val="578592769"/>
                  </a:ext>
                </a:extLst>
              </a:tr>
              <a:tr h="37907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NZ" sz="2000" u="none" strike="noStrike">
                          <a:effectLst/>
                        </a:rPr>
                        <a:t>3 </a:t>
                      </a:r>
                      <a:endParaRPr lang="en-N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893" marR="16893" marT="168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NZ" sz="2000" u="none" strike="noStrike">
                          <a:effectLst/>
                        </a:rPr>
                        <a:t>2022 </a:t>
                      </a:r>
                      <a:endParaRPr lang="en-N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893" marR="16893" marT="16893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NZ" sz="2000" u="none" strike="noStrike" dirty="0">
                          <a:effectLst/>
                        </a:rPr>
                        <a:t>10</a:t>
                      </a:r>
                      <a:endParaRPr lang="en-N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893" marR="16893" marT="16893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NZ" sz="2000" u="none" strike="noStrike" dirty="0">
                          <a:effectLst/>
                        </a:rPr>
                        <a:t>4</a:t>
                      </a:r>
                      <a:endParaRPr lang="en-N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893" marR="16893" marT="16893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NZ" sz="2000" u="none" strike="noStrike">
                          <a:effectLst/>
                        </a:rPr>
                        <a:t>5</a:t>
                      </a:r>
                      <a:endParaRPr lang="en-N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893" marR="16893" marT="16893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NZ" sz="2000" u="none" strike="noStrike" dirty="0">
                          <a:effectLst/>
                        </a:rPr>
                        <a:t>9</a:t>
                      </a:r>
                      <a:endParaRPr lang="en-N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893" marR="16893" marT="16893" marB="0" anchor="ctr"/>
                </a:tc>
                <a:extLst>
                  <a:ext uri="{0D108BD9-81ED-4DB2-BD59-A6C34878D82A}">
                    <a16:rowId xmlns:a16="http://schemas.microsoft.com/office/drawing/2014/main" val="4049036363"/>
                  </a:ext>
                </a:extLst>
              </a:tr>
              <a:tr h="37907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NZ" sz="2000" u="none" strike="noStrike">
                          <a:effectLst/>
                        </a:rPr>
                        <a:t>4 </a:t>
                      </a:r>
                      <a:endParaRPr lang="en-N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893" marR="16893" marT="168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NZ" sz="2000" u="none" strike="noStrike">
                          <a:effectLst/>
                        </a:rPr>
                        <a:t>2023 </a:t>
                      </a:r>
                      <a:endParaRPr lang="en-N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893" marR="16893" marT="16893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NZ" sz="2000" u="none" strike="noStrike">
                          <a:effectLst/>
                        </a:rPr>
                        <a:t>6</a:t>
                      </a:r>
                      <a:endParaRPr lang="en-N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893" marR="16893" marT="16893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NZ" sz="2000" u="none" strike="noStrike" dirty="0">
                          <a:effectLst/>
                        </a:rPr>
                        <a:t>2</a:t>
                      </a:r>
                      <a:endParaRPr lang="en-N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893" marR="16893" marT="16893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NZ" sz="2000" u="none" strike="noStrike" dirty="0">
                          <a:effectLst/>
                        </a:rPr>
                        <a:t>1</a:t>
                      </a:r>
                      <a:endParaRPr lang="en-N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893" marR="16893" marT="16893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NZ" sz="2000" u="none" strike="noStrike" dirty="0">
                          <a:effectLst/>
                        </a:rPr>
                        <a:t>3</a:t>
                      </a:r>
                      <a:endParaRPr lang="en-N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893" marR="16893" marT="16893" marB="0" anchor="ctr"/>
                </a:tc>
                <a:extLst>
                  <a:ext uri="{0D108BD9-81ED-4DB2-BD59-A6C34878D82A}">
                    <a16:rowId xmlns:a16="http://schemas.microsoft.com/office/drawing/2014/main" val="594764863"/>
                  </a:ext>
                </a:extLst>
              </a:tr>
              <a:tr h="37907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NZ" sz="2000" u="none" strike="noStrike">
                          <a:effectLst/>
                        </a:rPr>
                        <a:t>5 </a:t>
                      </a:r>
                      <a:endParaRPr lang="en-N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893" marR="16893" marT="168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NZ" sz="2000" u="none" strike="noStrike">
                          <a:effectLst/>
                        </a:rPr>
                        <a:t>2024 </a:t>
                      </a:r>
                      <a:endParaRPr lang="en-N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893" marR="16893" marT="16893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NZ" sz="2000" u="none" strike="noStrike">
                          <a:effectLst/>
                        </a:rPr>
                        <a:t>6</a:t>
                      </a:r>
                      <a:endParaRPr lang="en-N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893" marR="16893" marT="16893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NZ" sz="2000" u="none" strike="noStrike">
                          <a:effectLst/>
                        </a:rPr>
                        <a:t>3</a:t>
                      </a:r>
                      <a:endParaRPr lang="en-N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893" marR="16893" marT="16893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NZ" sz="2000" u="none" strike="noStrike">
                          <a:effectLst/>
                        </a:rPr>
                        <a:t>1</a:t>
                      </a:r>
                      <a:endParaRPr lang="en-N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893" marR="16893" marT="16893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NZ" sz="2000" u="none" strike="noStrike">
                          <a:effectLst/>
                        </a:rPr>
                        <a:t>5</a:t>
                      </a:r>
                      <a:endParaRPr lang="en-N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893" marR="16893" marT="16893" marB="0" anchor="ctr"/>
                </a:tc>
                <a:extLst>
                  <a:ext uri="{0D108BD9-81ED-4DB2-BD59-A6C34878D82A}">
                    <a16:rowId xmlns:a16="http://schemas.microsoft.com/office/drawing/2014/main" val="2350971893"/>
                  </a:ext>
                </a:extLst>
              </a:tr>
              <a:tr h="37907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NZ" sz="2000" u="none" strike="noStrike">
                          <a:effectLst/>
                        </a:rPr>
                        <a:t>6</a:t>
                      </a:r>
                      <a:endParaRPr lang="en-N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893" marR="16893" marT="1689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NZ" sz="2000" u="none" strike="noStrike">
                          <a:effectLst/>
                        </a:rPr>
                        <a:t>2025</a:t>
                      </a:r>
                      <a:endParaRPr lang="en-N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893" marR="16893" marT="16893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NZ" sz="2000" u="none" strike="noStrike">
                          <a:effectLst/>
                        </a:rPr>
                        <a:t>8</a:t>
                      </a:r>
                      <a:endParaRPr lang="en-N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893" marR="16893" marT="16893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NZ" sz="2000" u="none" strike="noStrike">
                          <a:effectLst/>
                        </a:rPr>
                        <a:t> </a:t>
                      </a:r>
                      <a:endParaRPr lang="en-N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893" marR="16893" marT="16893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NZ" sz="2000" u="none" strike="noStrike">
                          <a:effectLst/>
                        </a:rPr>
                        <a:t>8</a:t>
                      </a:r>
                      <a:endParaRPr lang="en-N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893" marR="16893" marT="16893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NZ" sz="2000" u="none" strike="noStrike">
                          <a:effectLst/>
                        </a:rPr>
                        <a:t>8</a:t>
                      </a:r>
                      <a:endParaRPr lang="en-N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893" marR="16893" marT="16893" marB="0" anchor="ctr"/>
                </a:tc>
                <a:extLst>
                  <a:ext uri="{0D108BD9-81ED-4DB2-BD59-A6C34878D82A}">
                    <a16:rowId xmlns:a16="http://schemas.microsoft.com/office/drawing/2014/main" val="4254009741"/>
                  </a:ext>
                </a:extLst>
              </a:tr>
              <a:tr h="37907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N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893" marR="16893" marT="1689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N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893" marR="16893" marT="1689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NZ" sz="2000" u="none" strike="noStrike">
                          <a:effectLst/>
                        </a:rPr>
                        <a:t>             46</a:t>
                      </a:r>
                      <a:endParaRPr lang="en-N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893" marR="16893" marT="1689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NZ" sz="2000" u="none" strike="noStrike" dirty="0">
                          <a:effectLst/>
                        </a:rPr>
                        <a:t>                   20</a:t>
                      </a:r>
                      <a:endParaRPr lang="en-N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893" marR="16893" marT="1689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NZ" sz="2000" u="none" strike="noStrike">
                          <a:effectLst/>
                        </a:rPr>
                        <a:t>                   19 </a:t>
                      </a:r>
                      <a:endParaRPr lang="en-N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893" marR="16893" marT="1689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NZ" sz="2000" u="none" strike="noStrike" dirty="0">
                          <a:effectLst/>
                        </a:rPr>
                        <a:t>                   38 </a:t>
                      </a:r>
                      <a:endParaRPr lang="en-N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893" marR="16893" marT="16893" marB="0" anchor="b"/>
                </a:tc>
                <a:extLst>
                  <a:ext uri="{0D108BD9-81ED-4DB2-BD59-A6C34878D82A}">
                    <a16:rowId xmlns:a16="http://schemas.microsoft.com/office/drawing/2014/main" val="1714814897"/>
                  </a:ext>
                </a:extLst>
              </a:tr>
              <a:tr h="37907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N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893" marR="16893" marT="1689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N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893" marR="16893" marT="16893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NZ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893" marR="16893" marT="16893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NZ" sz="2000" u="none" strike="noStrike" dirty="0">
                          <a:effectLst/>
                        </a:rPr>
                        <a:t>43.5%</a:t>
                      </a:r>
                      <a:endParaRPr lang="en-N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893" marR="16893" marT="16893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NZ" sz="2000" u="none" strike="noStrike" dirty="0">
                          <a:effectLst/>
                        </a:rPr>
                        <a:t>34.8%</a:t>
                      </a:r>
                      <a:endParaRPr lang="en-N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893" marR="16893" marT="16893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NZ" sz="2000" u="none" strike="noStrike" dirty="0">
                          <a:effectLst/>
                        </a:rPr>
                        <a:t>82.6%</a:t>
                      </a:r>
                      <a:endParaRPr lang="en-N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6893" marR="16893" marT="16893" marB="0" anchor="b"/>
                </a:tc>
                <a:extLst>
                  <a:ext uri="{0D108BD9-81ED-4DB2-BD59-A6C34878D82A}">
                    <a16:rowId xmlns:a16="http://schemas.microsoft.com/office/drawing/2014/main" val="200051335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B4675ED8-774D-CB0C-911A-25FC5DF66D93}"/>
              </a:ext>
            </a:extLst>
          </p:cNvPr>
          <p:cNvSpPr txBox="1"/>
          <p:nvPr/>
        </p:nvSpPr>
        <p:spPr>
          <a:xfrm>
            <a:off x="576816" y="5440361"/>
            <a:ext cx="109728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>
                <a:solidFill>
                  <a:schemeClr val="bg2"/>
                </a:solidFill>
              </a:rPr>
              <a:t>Next Step: </a:t>
            </a:r>
          </a:p>
          <a:p>
            <a:pPr marL="342900" indent="-342900">
              <a:buAutoNum type="arabicPeriod"/>
            </a:pPr>
            <a:r>
              <a:rPr lang="en-NZ" dirty="0">
                <a:solidFill>
                  <a:schemeClr val="bg2"/>
                </a:solidFill>
              </a:rPr>
              <a:t>final block course interviews on 2025 cohort</a:t>
            </a:r>
          </a:p>
          <a:p>
            <a:pPr marL="342900" indent="-342900">
              <a:buAutoNum type="arabicPeriod"/>
            </a:pPr>
            <a:r>
              <a:rPr lang="en-NZ" dirty="0">
                <a:solidFill>
                  <a:schemeClr val="bg2"/>
                </a:solidFill>
              </a:rPr>
              <a:t>Post completion interview with any from 2024 cohort that have completed </a:t>
            </a:r>
            <a:r>
              <a:rPr lang="en-NZ">
                <a:solidFill>
                  <a:schemeClr val="bg2"/>
                </a:solidFill>
              </a:rPr>
              <a:t>their Certificate.</a:t>
            </a:r>
            <a:endParaRPr lang="en-NZ" dirty="0">
              <a:solidFill>
                <a:schemeClr val="bg2"/>
              </a:solidFill>
            </a:endParaRPr>
          </a:p>
          <a:p>
            <a:pPr marL="342900" indent="-342900">
              <a:buAutoNum type="arabicPeriod"/>
            </a:pPr>
            <a:endParaRPr lang="en-NZ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3238708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  <a:cs typeface="Arial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F65765347411449892EC5B2BDCCB9F2" ma:contentTypeVersion="14" ma:contentTypeDescription="Create a new document." ma:contentTypeScope="" ma:versionID="cb1921cc8394e2c54f062350eb5952a3">
  <xsd:schema xmlns:xsd="http://www.w3.org/2001/XMLSchema" xmlns:xs="http://www.w3.org/2001/XMLSchema" xmlns:p="http://schemas.microsoft.com/office/2006/metadata/properties" xmlns:ns3="9ea16500-9dc7-4e4d-a7cc-4bd2dec8d73f" xmlns:ns4="1fa76837-32f3-4c3a-86e2-0f6671615a31" targetNamespace="http://schemas.microsoft.com/office/2006/metadata/properties" ma:root="true" ma:fieldsID="16aab169cbb069e9b26599b2140a3a15" ns3:_="" ns4:_="">
    <xsd:import namespace="9ea16500-9dc7-4e4d-a7cc-4bd2dec8d73f"/>
    <xsd:import namespace="1fa76837-32f3-4c3a-86e2-0f6671615a3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a16500-9dc7-4e4d-a7cc-4bd2dec8d73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a76837-32f3-4c3a-86e2-0f6671615a3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1FFC105-D1FD-47E1-A14C-01736F8F08B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9EE0CA6-04D4-4C5A-B327-22547CB54304}">
  <ds:schemaRefs>
    <ds:schemaRef ds:uri="http://schemas.microsoft.com/office/2006/metadata/properties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purl.org/dc/dcmitype/"/>
    <ds:schemaRef ds:uri="1fa76837-32f3-4c3a-86e2-0f6671615a31"/>
    <ds:schemaRef ds:uri="http://schemas.microsoft.com/office/2006/documentManagement/types"/>
    <ds:schemaRef ds:uri="http://purl.org/dc/elements/1.1/"/>
    <ds:schemaRef ds:uri="9ea16500-9dc7-4e4d-a7cc-4bd2dec8d73f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C039EA52-81D0-445C-8B82-3933161350F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ea16500-9dc7-4e4d-a7cc-4bd2dec8d73f"/>
    <ds:schemaRef ds:uri="1fa76837-32f3-4c3a-86e2-0f6671615a3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912c7b2a-e338-4788-b809-a191b86cdea0}" enabled="0" method="" siteId="{912c7b2a-e338-4788-b809-a191b86cdea0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10085</TotalTime>
  <Words>177</Words>
  <Application>Microsoft Office PowerPoint</Application>
  <PresentationFormat>Widescreen</PresentationFormat>
  <Paragraphs>63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Garamond</vt:lpstr>
      <vt:lpstr>Wingdings</vt:lpstr>
      <vt:lpstr>Stream</vt:lpstr>
      <vt:lpstr>6.6 NEW STANDARDS</vt:lpstr>
      <vt:lpstr>Retention Analysis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FORESTRY WORK IN THE MODERN AGE  Objective II: Human Factors of Forestry Automation</dc:title>
  <dc:creator>Brooke O'Connor</dc:creator>
  <cp:lastModifiedBy>Trevor Best</cp:lastModifiedBy>
  <cp:revision>40</cp:revision>
  <cp:lastPrinted>2024-07-18T01:55:41Z</cp:lastPrinted>
  <dcterms:created xsi:type="dcterms:W3CDTF">2021-10-10T08:19:03Z</dcterms:created>
  <dcterms:modified xsi:type="dcterms:W3CDTF">2025-10-22T20:38:50Z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0x010100AF65765347411449892EC5B2BDCCB9F2</vt:lpwstr>
  </property>
  <property fmtid="{D5CDD505-2E9C-101B-9397-08002B2CF9AE}" pid="3" name="MSIP_Label_d2b2326c-f811-4ccc-abcb-1b955c303c2e_Enabled">
    <vt:lpwstr>true</vt:lpwstr>
  </property>
  <property fmtid="{D5CDD505-2E9C-101B-9397-08002B2CF9AE}" pid="4" name="MSIP_Label_d2b2326c-f811-4ccc-abcb-1b955c303c2e_SetDate">
    <vt:lpwstr>2025-04-15T04:03:34Z</vt:lpwstr>
  </property>
  <property fmtid="{D5CDD505-2E9C-101B-9397-08002B2CF9AE}" pid="5" name="MSIP_Label_d2b2326c-f811-4ccc-abcb-1b955c303c2e_Method">
    <vt:lpwstr>Standard</vt:lpwstr>
  </property>
  <property fmtid="{D5CDD505-2E9C-101B-9397-08002B2CF9AE}" pid="6" name="MSIP_Label_d2b2326c-f811-4ccc-abcb-1b955c303c2e_Name">
    <vt:lpwstr>In-Confidence</vt:lpwstr>
  </property>
  <property fmtid="{D5CDD505-2E9C-101B-9397-08002B2CF9AE}" pid="7" name="MSIP_Label_d2b2326c-f811-4ccc-abcb-1b955c303c2e_SiteId">
    <vt:lpwstr>dc781727-710e-4855-bc4c-690266a1b551</vt:lpwstr>
  </property>
  <property fmtid="{D5CDD505-2E9C-101B-9397-08002B2CF9AE}" pid="8" name="MSIP_Label_d2b2326c-f811-4ccc-abcb-1b955c303c2e_ActionId">
    <vt:lpwstr>2cd3f01b-e30c-4cd8-bf74-87d092b9b403</vt:lpwstr>
  </property>
  <property fmtid="{D5CDD505-2E9C-101B-9397-08002B2CF9AE}" pid="9" name="MSIP_Label_d2b2326c-f811-4ccc-abcb-1b955c303c2e_ContentBits">
    <vt:lpwstr>2</vt:lpwstr>
  </property>
  <property fmtid="{D5CDD505-2E9C-101B-9397-08002B2CF9AE}" pid="10" name="MSIP_Label_d2b2326c-f811-4ccc-abcb-1b955c303c2e_Tag">
    <vt:lpwstr>10, 3, 0, 1</vt:lpwstr>
  </property>
  <property fmtid="{D5CDD505-2E9C-101B-9397-08002B2CF9AE}" pid="11" name="ClassificationContentMarkingFooterLocations">
    <vt:lpwstr>Stream:3</vt:lpwstr>
  </property>
  <property fmtid="{D5CDD505-2E9C-101B-9397-08002B2CF9AE}" pid="12" name="ClassificationContentMarkingFooterText">
    <vt:lpwstr>Classification: In-Confidence</vt:lpwstr>
  </property>
</Properties>
</file>