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2" r:id="rId3"/>
    <p:sldId id="264" r:id="rId4"/>
    <p:sldId id="271" r:id="rId5"/>
    <p:sldId id="268" r:id="rId6"/>
    <p:sldId id="266" r:id="rId7"/>
    <p:sldId id="259" r:id="rId8"/>
    <p:sldId id="277" r:id="rId9"/>
    <p:sldId id="258" r:id="rId10"/>
    <p:sldId id="267" r:id="rId11"/>
    <p:sldId id="272" r:id="rId12"/>
    <p:sldId id="278" r:id="rId13"/>
    <p:sldId id="257" r:id="rId14"/>
    <p:sldId id="261" r:id="rId15"/>
    <p:sldId id="269" r:id="rId16"/>
    <p:sldId id="270" r:id="rId17"/>
    <p:sldId id="320" r:id="rId18"/>
    <p:sldId id="286" r:id="rId19"/>
    <p:sldId id="287" r:id="rId20"/>
    <p:sldId id="306" r:id="rId21"/>
    <p:sldId id="31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2FA197-C7F8-7A6A-EF77-940BC5E838E4}" name="Amanda Wheeler" initials="AW" userId="S::amandaw@local.competenz.org.nz::021191fe-b440-4327-855a-402f83ff9af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6868"/>
    <a:srgbClr val="538E26"/>
    <a:srgbClr val="3DBF37"/>
    <a:srgbClr val="589729"/>
    <a:srgbClr val="35C42A"/>
    <a:srgbClr val="2FB50B"/>
    <a:srgbClr val="28AC04"/>
    <a:srgbClr val="395B5F"/>
    <a:srgbClr val="3A53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67F431-D6B3-4CF1-A37A-33BF67F7CB6F}" v="4" dt="2026-02-05T03:14:34.0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019" autoAdjust="0"/>
  </p:normalViewPr>
  <p:slideViewPr>
    <p:cSldViewPr snapToGrid="0">
      <p:cViewPr varScale="1">
        <p:scale>
          <a:sx n="93" d="100"/>
          <a:sy n="93" d="100"/>
        </p:scale>
        <p:origin x="12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b="0" dirty="0"/>
              <a:t>Possible</a:t>
            </a:r>
            <a:r>
              <a:rPr lang="en-US" b="0" baseline="0" dirty="0"/>
              <a:t> s</a:t>
            </a:r>
            <a:r>
              <a:rPr lang="en-US" b="0" dirty="0"/>
              <a:t>hare allocation and Director no.</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7669785981480344"/>
          <c:y val="0.13041218508303828"/>
          <c:w val="0.41337503321681895"/>
          <c:h val="0.56460136352712353"/>
        </c:manualLayout>
      </c:layout>
      <c:pieChart>
        <c:varyColors val="1"/>
        <c:ser>
          <c:idx val="0"/>
          <c:order val="0"/>
          <c:tx>
            <c:strRef>
              <c:f>Sheet1!$B$1</c:f>
              <c:strCache>
                <c:ptCount val="1"/>
                <c:pt idx="0">
                  <c:v>Share allocation and Director no.</c:v>
                </c:pt>
              </c:strCache>
            </c:strRef>
          </c:tx>
          <c:dPt>
            <c:idx val="0"/>
            <c:bubble3D val="0"/>
            <c:spPr>
              <a:gradFill rotWithShape="1">
                <a:gsLst>
                  <a:gs pos="0">
                    <a:schemeClr val="accent6">
                      <a:shade val="53000"/>
                      <a:satMod val="103000"/>
                      <a:lumMod val="102000"/>
                      <a:tint val="94000"/>
                    </a:schemeClr>
                  </a:gs>
                  <a:gs pos="50000">
                    <a:schemeClr val="accent6">
                      <a:shade val="53000"/>
                      <a:satMod val="110000"/>
                      <a:lumMod val="100000"/>
                      <a:shade val="100000"/>
                    </a:schemeClr>
                  </a:gs>
                  <a:gs pos="100000">
                    <a:schemeClr val="accent6">
                      <a:shade val="53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A5EE-43A9-B669-AC7B22821E9C}"/>
              </c:ext>
            </c:extLst>
          </c:dPt>
          <c:dPt>
            <c:idx val="1"/>
            <c:bubble3D val="0"/>
            <c:spPr>
              <a:gradFill rotWithShape="1">
                <a:gsLst>
                  <a:gs pos="0">
                    <a:schemeClr val="accent6">
                      <a:shade val="76000"/>
                      <a:satMod val="103000"/>
                      <a:lumMod val="102000"/>
                      <a:tint val="94000"/>
                    </a:schemeClr>
                  </a:gs>
                  <a:gs pos="50000">
                    <a:schemeClr val="accent6">
                      <a:shade val="76000"/>
                      <a:satMod val="110000"/>
                      <a:lumMod val="100000"/>
                      <a:shade val="100000"/>
                    </a:schemeClr>
                  </a:gs>
                  <a:gs pos="100000">
                    <a:schemeClr val="accent6">
                      <a:shade val="76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A5EE-43A9-B669-AC7B22821E9C}"/>
              </c:ext>
            </c:extLst>
          </c:dPt>
          <c:dPt>
            <c:idx val="2"/>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A5EE-43A9-B669-AC7B22821E9C}"/>
              </c:ext>
            </c:extLst>
          </c:dPt>
          <c:dPt>
            <c:idx val="3"/>
            <c:bubble3D val="0"/>
            <c:spPr>
              <a:gradFill rotWithShape="1">
                <a:gsLst>
                  <a:gs pos="0">
                    <a:schemeClr val="accent6">
                      <a:tint val="77000"/>
                      <a:satMod val="103000"/>
                      <a:lumMod val="102000"/>
                      <a:tint val="94000"/>
                    </a:schemeClr>
                  </a:gs>
                  <a:gs pos="50000">
                    <a:schemeClr val="accent6">
                      <a:tint val="77000"/>
                      <a:satMod val="110000"/>
                      <a:lumMod val="100000"/>
                      <a:shade val="100000"/>
                    </a:schemeClr>
                  </a:gs>
                  <a:gs pos="100000">
                    <a:schemeClr val="accent6">
                      <a:tint val="77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A5EE-43A9-B669-AC7B22821E9C}"/>
              </c:ext>
            </c:extLst>
          </c:dPt>
          <c:dPt>
            <c:idx val="4"/>
            <c:bubble3D val="0"/>
            <c:spPr>
              <a:gradFill rotWithShape="1">
                <a:gsLst>
                  <a:gs pos="0">
                    <a:schemeClr val="accent6">
                      <a:tint val="54000"/>
                      <a:satMod val="103000"/>
                      <a:lumMod val="102000"/>
                      <a:tint val="94000"/>
                    </a:schemeClr>
                  </a:gs>
                  <a:gs pos="50000">
                    <a:schemeClr val="accent6">
                      <a:tint val="54000"/>
                      <a:satMod val="110000"/>
                      <a:lumMod val="100000"/>
                      <a:shade val="100000"/>
                    </a:schemeClr>
                  </a:gs>
                  <a:gs pos="100000">
                    <a:schemeClr val="accent6">
                      <a:tint val="54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A5EE-43A9-B669-AC7B22821E9C}"/>
              </c:ext>
            </c:extLst>
          </c:dPt>
          <c:cat>
            <c:strRef>
              <c:f>Sheet1!$A$2:$A$6</c:f>
              <c:strCache>
                <c:ptCount val="5"/>
                <c:pt idx="0">
                  <c:v>Agriculture </c:v>
                </c:pt>
                <c:pt idx="1">
                  <c:v>Food Processing </c:v>
                </c:pt>
                <c:pt idx="2">
                  <c:v>Forestry </c:v>
                </c:pt>
                <c:pt idx="3">
                  <c:v>Horticulture </c:v>
                </c:pt>
                <c:pt idx="4">
                  <c:v>Seafood and other industries </c:v>
                </c:pt>
              </c:strCache>
            </c:strRef>
          </c:cat>
          <c:val>
            <c:numRef>
              <c:f>Sheet1!$B$2:$B$6</c:f>
              <c:numCache>
                <c:formatCode>General</c:formatCode>
                <c:ptCount val="5"/>
                <c:pt idx="0">
                  <c:v>1</c:v>
                </c:pt>
                <c:pt idx="1">
                  <c:v>1</c:v>
                </c:pt>
                <c:pt idx="2">
                  <c:v>1</c:v>
                </c:pt>
                <c:pt idx="3">
                  <c:v>1</c:v>
                </c:pt>
                <c:pt idx="4">
                  <c:v>1</c:v>
                </c:pt>
              </c:numCache>
            </c:numRef>
          </c:val>
          <c:extLst>
            <c:ext xmlns:c16="http://schemas.microsoft.com/office/drawing/2014/chart" uri="{C3380CC4-5D6E-409C-BE32-E72D297353CC}">
              <c16:uniqueId val="{00000000-3394-4BA5-A131-47B173E2F22E}"/>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4654156701620982"/>
          <c:y val="0.72377073053498475"/>
          <c:w val="0.79829668240632867"/>
          <c:h val="0.25818210082524573"/>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D0BE18-7C51-4015-9641-B5BA5854ED34}" type="doc">
      <dgm:prSet loTypeId="urn:microsoft.com/office/officeart/2005/8/layout/chevronAccent+Icon" loCatId="process" qsTypeId="urn:microsoft.com/office/officeart/2005/8/quickstyle/simple1" qsCatId="simple" csTypeId="urn:microsoft.com/office/officeart/2005/8/colors/accent6_1" csCatId="accent6" phldr="1"/>
      <dgm:spPr/>
      <dgm:t>
        <a:bodyPr/>
        <a:lstStyle/>
        <a:p>
          <a:endParaRPr lang="en-NZ"/>
        </a:p>
      </dgm:t>
    </dgm:pt>
    <dgm:pt modelId="{91EFD6A8-F59F-4B07-B35F-2A70D511C33A}">
      <dgm:prSet phldrT="[Text]" phldr="0" custT="1"/>
      <dgm:spPr>
        <a:ln>
          <a:noFill/>
        </a:ln>
      </dgm:spPr>
      <dgm:t>
        <a:bodyPr/>
        <a:lstStyle/>
        <a:p>
          <a:pPr marL="0" lvl="0" indent="0" algn="ctr" defTabSz="933450">
            <a:lnSpc>
              <a:spcPct val="90000"/>
            </a:lnSpc>
            <a:spcBef>
              <a:spcPct val="0"/>
            </a:spcBef>
            <a:spcAft>
              <a:spcPct val="35000"/>
            </a:spcAft>
            <a:buNone/>
          </a:pPr>
          <a:r>
            <a:rPr lang="en-NZ" sz="2100" kern="1200" dirty="0">
              <a:solidFill>
                <a:prstClr val="black">
                  <a:hueOff val="0"/>
                  <a:satOff val="0"/>
                  <a:lumOff val="0"/>
                  <a:alphaOff val="0"/>
                </a:prstClr>
              </a:solidFill>
              <a:latin typeface="Aptos" panose="02110004020202020204"/>
              <a:ea typeface="+mn-ea"/>
              <a:cs typeface="+mn-cs"/>
            </a:rPr>
            <a:t>March 2026</a:t>
          </a:r>
        </a:p>
      </dgm:t>
    </dgm:pt>
    <dgm:pt modelId="{98F6FA36-C7A1-4B54-81CD-FE4A7E3F5A58}" type="parTrans" cxnId="{9D00A8DB-A8D3-4DE5-B13B-45353AF22E99}">
      <dgm:prSet/>
      <dgm:spPr/>
      <dgm:t>
        <a:bodyPr/>
        <a:lstStyle/>
        <a:p>
          <a:endParaRPr lang="en-NZ"/>
        </a:p>
      </dgm:t>
    </dgm:pt>
    <dgm:pt modelId="{72906A6E-7949-4176-855E-EA68C625C045}" type="sibTrans" cxnId="{9D00A8DB-A8D3-4DE5-B13B-45353AF22E99}">
      <dgm:prSet/>
      <dgm:spPr/>
      <dgm:t>
        <a:bodyPr/>
        <a:lstStyle/>
        <a:p>
          <a:endParaRPr lang="en-NZ"/>
        </a:p>
      </dgm:t>
    </dgm:pt>
    <dgm:pt modelId="{D76E5CD5-D6C7-478E-A106-16D98B9592AA}">
      <dgm:prSet phldrT="[Text]" phldr="0"/>
      <dgm:spPr>
        <a:ln>
          <a:noFill/>
        </a:ln>
      </dgm:spPr>
      <dgm:t>
        <a:bodyPr/>
        <a:lstStyle/>
        <a:p>
          <a:r>
            <a:rPr lang="en-NZ" dirty="0"/>
            <a:t>July 2026</a:t>
          </a:r>
        </a:p>
      </dgm:t>
    </dgm:pt>
    <dgm:pt modelId="{BC105136-FDE5-4DAC-A40A-C434A542E08D}" type="parTrans" cxnId="{0C21855F-5E5A-46E0-B9DB-7F95A60FFB20}">
      <dgm:prSet/>
      <dgm:spPr/>
      <dgm:t>
        <a:bodyPr/>
        <a:lstStyle/>
        <a:p>
          <a:endParaRPr lang="en-NZ"/>
        </a:p>
      </dgm:t>
    </dgm:pt>
    <dgm:pt modelId="{7A166591-6ACA-40B5-BCA3-A732286B23D1}" type="sibTrans" cxnId="{0C21855F-5E5A-46E0-B9DB-7F95A60FFB20}">
      <dgm:prSet/>
      <dgm:spPr/>
      <dgm:t>
        <a:bodyPr/>
        <a:lstStyle/>
        <a:p>
          <a:endParaRPr lang="en-NZ"/>
        </a:p>
      </dgm:t>
    </dgm:pt>
    <dgm:pt modelId="{0DAD41A9-4A6E-48A8-A7C7-FA0F01A3BD0A}">
      <dgm:prSet phldrT="[Text]" phldr="0"/>
      <dgm:spPr>
        <a:ln>
          <a:noFill/>
        </a:ln>
      </dgm:spPr>
      <dgm:t>
        <a:bodyPr/>
        <a:lstStyle/>
        <a:p>
          <a:r>
            <a:rPr lang="en-NZ" dirty="0"/>
            <a:t>June -July 2027</a:t>
          </a:r>
        </a:p>
      </dgm:t>
    </dgm:pt>
    <dgm:pt modelId="{F542BBC3-811A-4D84-A32D-B73FC05FEB97}" type="parTrans" cxnId="{EDD3C2F9-8BA3-4FF9-A712-1F97BF430F87}">
      <dgm:prSet/>
      <dgm:spPr/>
      <dgm:t>
        <a:bodyPr/>
        <a:lstStyle/>
        <a:p>
          <a:endParaRPr lang="en-NZ"/>
        </a:p>
      </dgm:t>
    </dgm:pt>
    <dgm:pt modelId="{CD9A2493-0C11-4091-A23A-CDB9722B497F}" type="sibTrans" cxnId="{EDD3C2F9-8BA3-4FF9-A712-1F97BF430F87}">
      <dgm:prSet/>
      <dgm:spPr/>
      <dgm:t>
        <a:bodyPr/>
        <a:lstStyle/>
        <a:p>
          <a:endParaRPr lang="en-NZ"/>
        </a:p>
      </dgm:t>
    </dgm:pt>
    <dgm:pt modelId="{11BE79C9-DC1D-4771-8363-94CCE69F5CB6}">
      <dgm:prSet/>
      <dgm:spPr>
        <a:ln>
          <a:noFill/>
        </a:ln>
      </dgm:spPr>
      <dgm:t>
        <a:bodyPr/>
        <a:lstStyle/>
        <a:p>
          <a:r>
            <a:rPr lang="en-NZ" dirty="0"/>
            <a:t>By January 2028</a:t>
          </a:r>
        </a:p>
      </dgm:t>
    </dgm:pt>
    <dgm:pt modelId="{06400802-355C-4AA2-A3DE-E5C4F2ED7781}" type="parTrans" cxnId="{E18FB0DD-AB3D-437C-A356-499C02B360C9}">
      <dgm:prSet/>
      <dgm:spPr/>
      <dgm:t>
        <a:bodyPr/>
        <a:lstStyle/>
        <a:p>
          <a:endParaRPr lang="en-NZ"/>
        </a:p>
      </dgm:t>
    </dgm:pt>
    <dgm:pt modelId="{FE53925A-3F44-4A51-A00B-1CCC639A903C}" type="sibTrans" cxnId="{E18FB0DD-AB3D-437C-A356-499C02B360C9}">
      <dgm:prSet/>
      <dgm:spPr/>
      <dgm:t>
        <a:bodyPr/>
        <a:lstStyle/>
        <a:p>
          <a:endParaRPr lang="en-NZ"/>
        </a:p>
      </dgm:t>
    </dgm:pt>
    <dgm:pt modelId="{A6D86B40-B54D-46F4-B586-9F23EBC9B074}" type="pres">
      <dgm:prSet presAssocID="{10D0BE18-7C51-4015-9641-B5BA5854ED34}" presName="Name0" presStyleCnt="0">
        <dgm:presLayoutVars>
          <dgm:dir/>
          <dgm:resizeHandles val="exact"/>
        </dgm:presLayoutVars>
      </dgm:prSet>
      <dgm:spPr/>
    </dgm:pt>
    <dgm:pt modelId="{8AE1C51C-2870-40E9-A0B3-207D84B94EAA}" type="pres">
      <dgm:prSet presAssocID="{91EFD6A8-F59F-4B07-B35F-2A70D511C33A}" presName="composite" presStyleCnt="0"/>
      <dgm:spPr/>
    </dgm:pt>
    <dgm:pt modelId="{C91796D9-A25B-4082-B150-228208FEEFAD}" type="pres">
      <dgm:prSet presAssocID="{91EFD6A8-F59F-4B07-B35F-2A70D511C33A}" presName="bgChev" presStyleLbl="node1" presStyleIdx="0" presStyleCnt="4"/>
      <dgm:spPr>
        <a:solidFill>
          <a:srgbClr val="406868"/>
        </a:solidFill>
        <a:ln>
          <a:noFill/>
        </a:ln>
      </dgm:spPr>
    </dgm:pt>
    <dgm:pt modelId="{CA43BECB-8C8D-4392-82F2-0ADC392A0504}" type="pres">
      <dgm:prSet presAssocID="{91EFD6A8-F59F-4B07-B35F-2A70D511C33A}" presName="txNode" presStyleLbl="fgAcc1" presStyleIdx="0" presStyleCnt="4" custLinFactNeighborX="-478" custLinFactNeighborY="9299">
        <dgm:presLayoutVars>
          <dgm:bulletEnabled val="1"/>
        </dgm:presLayoutVars>
      </dgm:prSet>
      <dgm:spPr/>
    </dgm:pt>
    <dgm:pt modelId="{413B07DA-C751-4D82-91B8-E8DD02606A13}" type="pres">
      <dgm:prSet presAssocID="{72906A6E-7949-4176-855E-EA68C625C045}" presName="compositeSpace" presStyleCnt="0"/>
      <dgm:spPr/>
    </dgm:pt>
    <dgm:pt modelId="{56CC8ED1-B9FF-4D8C-BC96-259DC99B9356}" type="pres">
      <dgm:prSet presAssocID="{D76E5CD5-D6C7-478E-A106-16D98B9592AA}" presName="composite" presStyleCnt="0"/>
      <dgm:spPr/>
    </dgm:pt>
    <dgm:pt modelId="{4CD9E67C-F895-4283-8AC5-DF96F4B7A433}" type="pres">
      <dgm:prSet presAssocID="{D76E5CD5-D6C7-478E-A106-16D98B9592AA}" presName="bgChev" presStyleLbl="node1" presStyleIdx="1" presStyleCnt="4"/>
      <dgm:spPr>
        <a:solidFill>
          <a:schemeClr val="bg2">
            <a:lumMod val="50000"/>
          </a:schemeClr>
        </a:solidFill>
        <a:ln>
          <a:noFill/>
        </a:ln>
      </dgm:spPr>
    </dgm:pt>
    <dgm:pt modelId="{B86CD736-76DA-4BE2-AEBB-FEA43DE1720F}" type="pres">
      <dgm:prSet presAssocID="{D76E5CD5-D6C7-478E-A106-16D98B9592AA}" presName="txNode" presStyleLbl="fgAcc1" presStyleIdx="1" presStyleCnt="4">
        <dgm:presLayoutVars>
          <dgm:bulletEnabled val="1"/>
        </dgm:presLayoutVars>
      </dgm:prSet>
      <dgm:spPr/>
    </dgm:pt>
    <dgm:pt modelId="{215E6006-051C-446C-8745-4ED644FA4483}" type="pres">
      <dgm:prSet presAssocID="{7A166591-6ACA-40B5-BCA3-A732286B23D1}" presName="compositeSpace" presStyleCnt="0"/>
      <dgm:spPr/>
    </dgm:pt>
    <dgm:pt modelId="{3E69E9EC-C72B-4B64-9726-DF617E264BD2}" type="pres">
      <dgm:prSet presAssocID="{0DAD41A9-4A6E-48A8-A7C7-FA0F01A3BD0A}" presName="composite" presStyleCnt="0"/>
      <dgm:spPr/>
    </dgm:pt>
    <dgm:pt modelId="{5039DA14-0CA4-45D6-A890-FE02BC3AF32C}" type="pres">
      <dgm:prSet presAssocID="{0DAD41A9-4A6E-48A8-A7C7-FA0F01A3BD0A}" presName="bgChev" presStyleLbl="node1" presStyleIdx="2" presStyleCnt="4"/>
      <dgm:spPr>
        <a:solidFill>
          <a:srgbClr val="538E26"/>
        </a:solidFill>
      </dgm:spPr>
    </dgm:pt>
    <dgm:pt modelId="{D595F64F-A7C6-4226-B7D0-5FB62BFCC4C0}" type="pres">
      <dgm:prSet presAssocID="{0DAD41A9-4A6E-48A8-A7C7-FA0F01A3BD0A}" presName="txNode" presStyleLbl="fgAcc1" presStyleIdx="2" presStyleCnt="4">
        <dgm:presLayoutVars>
          <dgm:bulletEnabled val="1"/>
        </dgm:presLayoutVars>
      </dgm:prSet>
      <dgm:spPr/>
    </dgm:pt>
    <dgm:pt modelId="{CC12DF01-DE01-4BAF-BFE3-89B47E4F094C}" type="pres">
      <dgm:prSet presAssocID="{CD9A2493-0C11-4091-A23A-CDB9722B497F}" presName="compositeSpace" presStyleCnt="0"/>
      <dgm:spPr/>
    </dgm:pt>
    <dgm:pt modelId="{C911D6B1-F95B-4756-9E5F-026F5F8FCDF9}" type="pres">
      <dgm:prSet presAssocID="{11BE79C9-DC1D-4771-8363-94CCE69F5CB6}" presName="composite" presStyleCnt="0"/>
      <dgm:spPr/>
    </dgm:pt>
    <dgm:pt modelId="{18A94FF5-F5F3-4BDD-A842-DE0B5ACDC1BC}" type="pres">
      <dgm:prSet presAssocID="{11BE79C9-DC1D-4771-8363-94CCE69F5CB6}" presName="bgChev" presStyleLbl="node1" presStyleIdx="3" presStyleCnt="4"/>
      <dgm:spPr>
        <a:solidFill>
          <a:srgbClr val="3DBF37"/>
        </a:solidFill>
        <a:ln>
          <a:noFill/>
        </a:ln>
      </dgm:spPr>
    </dgm:pt>
    <dgm:pt modelId="{24D409CB-2CC0-45B7-AD55-F75273CFCBDD}" type="pres">
      <dgm:prSet presAssocID="{11BE79C9-DC1D-4771-8363-94CCE69F5CB6}" presName="txNode" presStyleLbl="fgAcc1" presStyleIdx="3" presStyleCnt="4" custLinFactNeighborX="252" custLinFactNeighborY="-4374">
        <dgm:presLayoutVars>
          <dgm:bulletEnabled val="1"/>
        </dgm:presLayoutVars>
      </dgm:prSet>
      <dgm:spPr/>
    </dgm:pt>
  </dgm:ptLst>
  <dgm:cxnLst>
    <dgm:cxn modelId="{13F43C3E-4FDF-41D9-837B-974290406596}" type="presOf" srcId="{0DAD41A9-4A6E-48A8-A7C7-FA0F01A3BD0A}" destId="{D595F64F-A7C6-4226-B7D0-5FB62BFCC4C0}" srcOrd="0" destOrd="0" presId="urn:microsoft.com/office/officeart/2005/8/layout/chevronAccent+Icon"/>
    <dgm:cxn modelId="{0C21855F-5E5A-46E0-B9DB-7F95A60FFB20}" srcId="{10D0BE18-7C51-4015-9641-B5BA5854ED34}" destId="{D76E5CD5-D6C7-478E-A106-16D98B9592AA}" srcOrd="1" destOrd="0" parTransId="{BC105136-FDE5-4DAC-A40A-C434A542E08D}" sibTransId="{7A166591-6ACA-40B5-BCA3-A732286B23D1}"/>
    <dgm:cxn modelId="{F9668463-1E29-4FEC-8D12-9969F37BA25B}" type="presOf" srcId="{11BE79C9-DC1D-4771-8363-94CCE69F5CB6}" destId="{24D409CB-2CC0-45B7-AD55-F75273CFCBDD}" srcOrd="0" destOrd="0" presId="urn:microsoft.com/office/officeart/2005/8/layout/chevronAccent+Icon"/>
    <dgm:cxn modelId="{B8A51851-4D42-4F84-96E9-36FEE2C480C8}" type="presOf" srcId="{D76E5CD5-D6C7-478E-A106-16D98B9592AA}" destId="{B86CD736-76DA-4BE2-AEBB-FEA43DE1720F}" srcOrd="0" destOrd="0" presId="urn:microsoft.com/office/officeart/2005/8/layout/chevronAccent+Icon"/>
    <dgm:cxn modelId="{86AC44B2-3200-4E14-8D2E-56AF1E896EA3}" type="presOf" srcId="{10D0BE18-7C51-4015-9641-B5BA5854ED34}" destId="{A6D86B40-B54D-46F4-B586-9F23EBC9B074}" srcOrd="0" destOrd="0" presId="urn:microsoft.com/office/officeart/2005/8/layout/chevronAccent+Icon"/>
    <dgm:cxn modelId="{9D00A8DB-A8D3-4DE5-B13B-45353AF22E99}" srcId="{10D0BE18-7C51-4015-9641-B5BA5854ED34}" destId="{91EFD6A8-F59F-4B07-B35F-2A70D511C33A}" srcOrd="0" destOrd="0" parTransId="{98F6FA36-C7A1-4B54-81CD-FE4A7E3F5A58}" sibTransId="{72906A6E-7949-4176-855E-EA68C625C045}"/>
    <dgm:cxn modelId="{E18FB0DD-AB3D-437C-A356-499C02B360C9}" srcId="{10D0BE18-7C51-4015-9641-B5BA5854ED34}" destId="{11BE79C9-DC1D-4771-8363-94CCE69F5CB6}" srcOrd="3" destOrd="0" parTransId="{06400802-355C-4AA2-A3DE-E5C4F2ED7781}" sibTransId="{FE53925A-3F44-4A51-A00B-1CCC639A903C}"/>
    <dgm:cxn modelId="{B5CC1EE1-FBD4-4235-89EE-E37EF398349B}" type="presOf" srcId="{91EFD6A8-F59F-4B07-B35F-2A70D511C33A}" destId="{CA43BECB-8C8D-4392-82F2-0ADC392A0504}" srcOrd="0" destOrd="0" presId="urn:microsoft.com/office/officeart/2005/8/layout/chevronAccent+Icon"/>
    <dgm:cxn modelId="{EDD3C2F9-8BA3-4FF9-A712-1F97BF430F87}" srcId="{10D0BE18-7C51-4015-9641-B5BA5854ED34}" destId="{0DAD41A9-4A6E-48A8-A7C7-FA0F01A3BD0A}" srcOrd="2" destOrd="0" parTransId="{F542BBC3-811A-4D84-A32D-B73FC05FEB97}" sibTransId="{CD9A2493-0C11-4091-A23A-CDB9722B497F}"/>
    <dgm:cxn modelId="{62F89CAE-4B05-4C65-B4BF-785AA87EE29F}" type="presParOf" srcId="{A6D86B40-B54D-46F4-B586-9F23EBC9B074}" destId="{8AE1C51C-2870-40E9-A0B3-207D84B94EAA}" srcOrd="0" destOrd="0" presId="urn:microsoft.com/office/officeart/2005/8/layout/chevronAccent+Icon"/>
    <dgm:cxn modelId="{171062AF-10CA-4327-81F1-822DBAE68548}" type="presParOf" srcId="{8AE1C51C-2870-40E9-A0B3-207D84B94EAA}" destId="{C91796D9-A25B-4082-B150-228208FEEFAD}" srcOrd="0" destOrd="0" presId="urn:microsoft.com/office/officeart/2005/8/layout/chevronAccent+Icon"/>
    <dgm:cxn modelId="{073A2E8A-EBB0-45E5-A8EC-1357D6262B12}" type="presParOf" srcId="{8AE1C51C-2870-40E9-A0B3-207D84B94EAA}" destId="{CA43BECB-8C8D-4392-82F2-0ADC392A0504}" srcOrd="1" destOrd="0" presId="urn:microsoft.com/office/officeart/2005/8/layout/chevronAccent+Icon"/>
    <dgm:cxn modelId="{02E5C37D-6BBE-494E-A073-441EAEAE0DD2}" type="presParOf" srcId="{A6D86B40-B54D-46F4-B586-9F23EBC9B074}" destId="{413B07DA-C751-4D82-91B8-E8DD02606A13}" srcOrd="1" destOrd="0" presId="urn:microsoft.com/office/officeart/2005/8/layout/chevronAccent+Icon"/>
    <dgm:cxn modelId="{7613E8CF-9584-4867-9778-EFC9BF20EB21}" type="presParOf" srcId="{A6D86B40-B54D-46F4-B586-9F23EBC9B074}" destId="{56CC8ED1-B9FF-4D8C-BC96-259DC99B9356}" srcOrd="2" destOrd="0" presId="urn:microsoft.com/office/officeart/2005/8/layout/chevronAccent+Icon"/>
    <dgm:cxn modelId="{1D281B35-75E5-4E3D-99E8-1F71E874D3AC}" type="presParOf" srcId="{56CC8ED1-B9FF-4D8C-BC96-259DC99B9356}" destId="{4CD9E67C-F895-4283-8AC5-DF96F4B7A433}" srcOrd="0" destOrd="0" presId="urn:microsoft.com/office/officeart/2005/8/layout/chevronAccent+Icon"/>
    <dgm:cxn modelId="{F0256CF3-E9B0-4652-AE28-6CF6D26A602F}" type="presParOf" srcId="{56CC8ED1-B9FF-4D8C-BC96-259DC99B9356}" destId="{B86CD736-76DA-4BE2-AEBB-FEA43DE1720F}" srcOrd="1" destOrd="0" presId="urn:microsoft.com/office/officeart/2005/8/layout/chevronAccent+Icon"/>
    <dgm:cxn modelId="{4CBED11B-829E-4CDE-8536-D5C943996602}" type="presParOf" srcId="{A6D86B40-B54D-46F4-B586-9F23EBC9B074}" destId="{215E6006-051C-446C-8745-4ED644FA4483}" srcOrd="3" destOrd="0" presId="urn:microsoft.com/office/officeart/2005/8/layout/chevronAccent+Icon"/>
    <dgm:cxn modelId="{6A82545D-2D35-4C78-B458-3951A67BED3F}" type="presParOf" srcId="{A6D86B40-B54D-46F4-B586-9F23EBC9B074}" destId="{3E69E9EC-C72B-4B64-9726-DF617E264BD2}" srcOrd="4" destOrd="0" presId="urn:microsoft.com/office/officeart/2005/8/layout/chevronAccent+Icon"/>
    <dgm:cxn modelId="{D5AC214D-7EAF-474F-A5F1-9A0BD5FA86D6}" type="presParOf" srcId="{3E69E9EC-C72B-4B64-9726-DF617E264BD2}" destId="{5039DA14-0CA4-45D6-A890-FE02BC3AF32C}" srcOrd="0" destOrd="0" presId="urn:microsoft.com/office/officeart/2005/8/layout/chevronAccent+Icon"/>
    <dgm:cxn modelId="{DBA606DB-3BE5-4DD4-BC95-9BF9A953381F}" type="presParOf" srcId="{3E69E9EC-C72B-4B64-9726-DF617E264BD2}" destId="{D595F64F-A7C6-4226-B7D0-5FB62BFCC4C0}" srcOrd="1" destOrd="0" presId="urn:microsoft.com/office/officeart/2005/8/layout/chevronAccent+Icon"/>
    <dgm:cxn modelId="{7D882E64-783A-4073-A67A-F58A447A592B}" type="presParOf" srcId="{A6D86B40-B54D-46F4-B586-9F23EBC9B074}" destId="{CC12DF01-DE01-4BAF-BFE3-89B47E4F094C}" srcOrd="5" destOrd="0" presId="urn:microsoft.com/office/officeart/2005/8/layout/chevronAccent+Icon"/>
    <dgm:cxn modelId="{4B7DBB97-DDF1-4CCD-9270-535EFF5C7D9E}" type="presParOf" srcId="{A6D86B40-B54D-46F4-B586-9F23EBC9B074}" destId="{C911D6B1-F95B-4756-9E5F-026F5F8FCDF9}" srcOrd="6" destOrd="0" presId="urn:microsoft.com/office/officeart/2005/8/layout/chevronAccent+Icon"/>
    <dgm:cxn modelId="{023487CE-F543-4E2F-B824-8D42288FBB54}" type="presParOf" srcId="{C911D6B1-F95B-4756-9E5F-026F5F8FCDF9}" destId="{18A94FF5-F5F3-4BDD-A842-DE0B5ACDC1BC}" srcOrd="0" destOrd="0" presId="urn:microsoft.com/office/officeart/2005/8/layout/chevronAccent+Icon"/>
    <dgm:cxn modelId="{C6703301-B9D0-4B3D-AB5F-A2FAC0EB0CE4}" type="presParOf" srcId="{C911D6B1-F95B-4756-9E5F-026F5F8FCDF9}" destId="{24D409CB-2CC0-45B7-AD55-F75273CFCBDD}"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1796D9-A25B-4082-B150-228208FEEFAD}">
      <dsp:nvSpPr>
        <dsp:cNvPr id="0" name=""/>
        <dsp:cNvSpPr/>
      </dsp:nvSpPr>
      <dsp:spPr>
        <a:xfrm>
          <a:off x="5404" y="179080"/>
          <a:ext cx="2543567" cy="981817"/>
        </a:xfrm>
        <a:prstGeom prst="chevron">
          <a:avLst>
            <a:gd name="adj" fmla="val 40000"/>
          </a:avLst>
        </a:prstGeom>
        <a:solidFill>
          <a:srgbClr val="406868"/>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43BECB-8C8D-4392-82F2-0ADC392A0504}">
      <dsp:nvSpPr>
        <dsp:cNvPr id="0" name=""/>
        <dsp:cNvSpPr/>
      </dsp:nvSpPr>
      <dsp:spPr>
        <a:xfrm>
          <a:off x="673421" y="515834"/>
          <a:ext cx="2147901" cy="981817"/>
        </a:xfrm>
        <a:prstGeom prst="roundRect">
          <a:avLst>
            <a:gd name="adj" fmla="val 10000"/>
          </a:avLst>
        </a:prstGeom>
        <a:solidFill>
          <a:schemeClr val="accent6">
            <a:alpha val="90000"/>
            <a:tint val="4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NZ" sz="2100" kern="1200" dirty="0">
              <a:solidFill>
                <a:prstClr val="black">
                  <a:hueOff val="0"/>
                  <a:satOff val="0"/>
                  <a:lumOff val="0"/>
                  <a:alphaOff val="0"/>
                </a:prstClr>
              </a:solidFill>
              <a:latin typeface="Aptos" panose="02110004020202020204"/>
              <a:ea typeface="+mn-ea"/>
              <a:cs typeface="+mn-cs"/>
            </a:rPr>
            <a:t>March 2026</a:t>
          </a:r>
        </a:p>
      </dsp:txBody>
      <dsp:txXfrm>
        <a:off x="702177" y="544590"/>
        <a:ext cx="2090389" cy="924305"/>
      </dsp:txXfrm>
    </dsp:sp>
    <dsp:sp modelId="{4CD9E67C-F895-4283-8AC5-DF96F4B7A433}">
      <dsp:nvSpPr>
        <dsp:cNvPr id="0" name=""/>
        <dsp:cNvSpPr/>
      </dsp:nvSpPr>
      <dsp:spPr>
        <a:xfrm>
          <a:off x="2910723" y="179080"/>
          <a:ext cx="2543567" cy="981817"/>
        </a:xfrm>
        <a:prstGeom prst="chevron">
          <a:avLst>
            <a:gd name="adj" fmla="val 40000"/>
          </a:avLst>
        </a:prstGeom>
        <a:solidFill>
          <a:schemeClr val="bg2">
            <a:lumMod val="50000"/>
          </a:scheme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86CD736-76DA-4BE2-AEBB-FEA43DE1720F}">
      <dsp:nvSpPr>
        <dsp:cNvPr id="0" name=""/>
        <dsp:cNvSpPr/>
      </dsp:nvSpPr>
      <dsp:spPr>
        <a:xfrm>
          <a:off x="3589008" y="424535"/>
          <a:ext cx="2147901" cy="981817"/>
        </a:xfrm>
        <a:prstGeom prst="roundRect">
          <a:avLst>
            <a:gd name="adj" fmla="val 10000"/>
          </a:avLst>
        </a:prstGeom>
        <a:solidFill>
          <a:schemeClr val="accent6">
            <a:alpha val="90000"/>
            <a:tint val="4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NZ" sz="2100" kern="1200" dirty="0"/>
            <a:t>July 2026</a:t>
          </a:r>
        </a:p>
      </dsp:txBody>
      <dsp:txXfrm>
        <a:off x="3617764" y="453291"/>
        <a:ext cx="2090389" cy="924305"/>
      </dsp:txXfrm>
    </dsp:sp>
    <dsp:sp modelId="{5039DA14-0CA4-45D6-A890-FE02BC3AF32C}">
      <dsp:nvSpPr>
        <dsp:cNvPr id="0" name=""/>
        <dsp:cNvSpPr/>
      </dsp:nvSpPr>
      <dsp:spPr>
        <a:xfrm>
          <a:off x="5816043" y="179080"/>
          <a:ext cx="2543567" cy="981817"/>
        </a:xfrm>
        <a:prstGeom prst="chevron">
          <a:avLst>
            <a:gd name="adj" fmla="val 40000"/>
          </a:avLst>
        </a:prstGeom>
        <a:solidFill>
          <a:srgbClr val="538E26"/>
        </a:solidFill>
        <a:ln w="1905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95F64F-A7C6-4226-B7D0-5FB62BFCC4C0}">
      <dsp:nvSpPr>
        <dsp:cNvPr id="0" name=""/>
        <dsp:cNvSpPr/>
      </dsp:nvSpPr>
      <dsp:spPr>
        <a:xfrm>
          <a:off x="6494327" y="424535"/>
          <a:ext cx="2147901" cy="981817"/>
        </a:xfrm>
        <a:prstGeom prst="roundRect">
          <a:avLst>
            <a:gd name="adj" fmla="val 10000"/>
          </a:avLst>
        </a:prstGeom>
        <a:solidFill>
          <a:schemeClr val="accent6">
            <a:alpha val="90000"/>
            <a:tint val="4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NZ" sz="2100" kern="1200" dirty="0"/>
            <a:t>June -July 2027</a:t>
          </a:r>
        </a:p>
      </dsp:txBody>
      <dsp:txXfrm>
        <a:off x="6523083" y="453291"/>
        <a:ext cx="2090389" cy="924305"/>
      </dsp:txXfrm>
    </dsp:sp>
    <dsp:sp modelId="{18A94FF5-F5F3-4BDD-A842-DE0B5ACDC1BC}">
      <dsp:nvSpPr>
        <dsp:cNvPr id="0" name=""/>
        <dsp:cNvSpPr/>
      </dsp:nvSpPr>
      <dsp:spPr>
        <a:xfrm>
          <a:off x="8721362" y="179080"/>
          <a:ext cx="2543567" cy="981817"/>
        </a:xfrm>
        <a:prstGeom prst="chevron">
          <a:avLst>
            <a:gd name="adj" fmla="val 40000"/>
          </a:avLst>
        </a:prstGeom>
        <a:solidFill>
          <a:srgbClr val="3DBF37"/>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D409CB-2CC0-45B7-AD55-F75273CFCBDD}">
      <dsp:nvSpPr>
        <dsp:cNvPr id="0" name=""/>
        <dsp:cNvSpPr/>
      </dsp:nvSpPr>
      <dsp:spPr>
        <a:xfrm>
          <a:off x="9405051" y="381590"/>
          <a:ext cx="2147901" cy="981817"/>
        </a:xfrm>
        <a:prstGeom prst="roundRect">
          <a:avLst>
            <a:gd name="adj" fmla="val 10000"/>
          </a:avLst>
        </a:prstGeom>
        <a:solidFill>
          <a:schemeClr val="accent6">
            <a:alpha val="90000"/>
            <a:tint val="4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NZ" sz="2100" kern="1200" dirty="0"/>
            <a:t>By January 2028</a:t>
          </a:r>
        </a:p>
      </dsp:txBody>
      <dsp:txXfrm>
        <a:off x="9433807" y="410346"/>
        <a:ext cx="2090389" cy="924305"/>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85372F-FC07-4A80-BD7B-646ABD4087D3}" type="datetimeFigureOut">
              <a:rPr lang="en-NZ" smtClean="0"/>
              <a:t>11/02/2026</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EE61C9-285B-4527-8B5B-1C8BE335AE93}" type="slidenum">
              <a:rPr lang="en-NZ" smtClean="0"/>
              <a:t>‹#›</a:t>
            </a:fld>
            <a:endParaRPr lang="en-NZ"/>
          </a:p>
        </p:txBody>
      </p:sp>
    </p:spTree>
    <p:extLst>
      <p:ext uri="{BB962C8B-B14F-4D97-AF65-F5344CB8AC3E}">
        <p14:creationId xmlns:p14="http://schemas.microsoft.com/office/powerpoint/2010/main" val="353738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a:p>
        </p:txBody>
      </p:sp>
      <p:sp>
        <p:nvSpPr>
          <p:cNvPr id="3" name="Notes Placeholder 2"/>
          <p:cNvSpPr>
            <a:spLocks noGrp="1"/>
          </p:cNvSpPr>
          <p:nvPr>
            <p:ph type="body" idx="1"/>
          </p:nvPr>
        </p:nvSpPr>
        <p:spPr/>
        <p:txBody>
          <a:bodyPr/>
          <a:lstStyle/>
          <a:p>
            <a:r>
              <a:rPr lang="en-NZ" dirty="0"/>
              <a:t>Introduce Competenz and </a:t>
            </a:r>
            <a:r>
              <a:rPr lang="en-NZ" dirty="0" err="1"/>
              <a:t>PrimaryITO</a:t>
            </a:r>
            <a:r>
              <a:rPr lang="en-NZ" dirty="0"/>
              <a:t> – in the room (united front) and can field technical questions</a:t>
            </a:r>
          </a:p>
        </p:txBody>
      </p:sp>
      <p:sp>
        <p:nvSpPr>
          <p:cNvPr id="4" name="Slide Number Placeholder 3"/>
          <p:cNvSpPr>
            <a:spLocks noGrp="1"/>
          </p:cNvSpPr>
          <p:nvPr>
            <p:ph type="sldNum" sz="quarter" idx="5"/>
          </p:nvPr>
        </p:nvSpPr>
        <p:spPr/>
        <p:txBody>
          <a:bodyPr/>
          <a:lstStyle/>
          <a:p>
            <a:fld id="{17EE61C9-285B-4527-8B5B-1C8BE335AE93}" type="slidenum">
              <a:rPr lang="en-NZ" smtClean="0"/>
              <a:t>1</a:t>
            </a:fld>
            <a:endParaRPr lang="en-NZ"/>
          </a:p>
        </p:txBody>
      </p:sp>
    </p:spTree>
    <p:extLst>
      <p:ext uri="{BB962C8B-B14F-4D97-AF65-F5344CB8AC3E}">
        <p14:creationId xmlns:p14="http://schemas.microsoft.com/office/powerpoint/2010/main" val="2716950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a:p>
        </p:txBody>
      </p:sp>
      <p:sp>
        <p:nvSpPr>
          <p:cNvPr id="3" name="Notes Placeholder 2"/>
          <p:cNvSpPr>
            <a:spLocks noGrp="1"/>
          </p:cNvSpPr>
          <p:nvPr>
            <p:ph type="body" idx="1"/>
          </p:nvPr>
        </p:nvSpPr>
        <p:spPr/>
        <p:txBody>
          <a:bodyPr/>
          <a:lstStyle/>
          <a:p>
            <a:r>
              <a:rPr lang="en-NZ" dirty="0"/>
              <a:t>Graph from Primary ITO</a:t>
            </a:r>
          </a:p>
          <a:p>
            <a:r>
              <a:rPr lang="en-NZ" dirty="0"/>
              <a:t>Kevin to comment “</a:t>
            </a:r>
            <a:r>
              <a:rPr lang="en-US" sz="1200" kern="1200" dirty="0">
                <a:solidFill>
                  <a:schemeClr val="tx1"/>
                </a:solidFill>
                <a:effectLst/>
                <a:latin typeface="+mn-lt"/>
                <a:ea typeface="+mn-ea"/>
                <a:cs typeface="+mn-cs"/>
              </a:rPr>
              <a:t>Some of the current quals run at financial losses (e.g. the </a:t>
            </a:r>
            <a:r>
              <a:rPr lang="en-US" sz="1200" kern="1200" dirty="0" err="1">
                <a:solidFill>
                  <a:schemeClr val="tx1"/>
                </a:solidFill>
                <a:effectLst/>
                <a:latin typeface="+mn-lt"/>
                <a:ea typeface="+mn-ea"/>
                <a:cs typeface="+mn-cs"/>
              </a:rPr>
              <a:t>microcredentials</a:t>
            </a:r>
            <a:r>
              <a:rPr lang="en-US" sz="1200" kern="1200" dirty="0">
                <a:solidFill>
                  <a:schemeClr val="tx1"/>
                </a:solidFill>
                <a:effectLst/>
                <a:latin typeface="+mn-lt"/>
                <a:ea typeface="+mn-ea"/>
                <a:cs typeface="+mn-cs"/>
              </a:rPr>
              <a:t>) and this needs to be balanced out in any new entity” </a:t>
            </a:r>
            <a:endParaRPr lang="en-NZ" dirty="0"/>
          </a:p>
        </p:txBody>
      </p:sp>
      <p:sp>
        <p:nvSpPr>
          <p:cNvPr id="4" name="Slide Number Placeholder 3"/>
          <p:cNvSpPr>
            <a:spLocks noGrp="1"/>
          </p:cNvSpPr>
          <p:nvPr>
            <p:ph type="sldNum" sz="quarter" idx="5"/>
          </p:nvPr>
        </p:nvSpPr>
        <p:spPr/>
        <p:txBody>
          <a:bodyPr/>
          <a:lstStyle/>
          <a:p>
            <a:fld id="{17EE61C9-285B-4527-8B5B-1C8BE335AE93}" type="slidenum">
              <a:rPr lang="en-NZ" smtClean="0"/>
              <a:t>8</a:t>
            </a:fld>
            <a:endParaRPr lang="en-NZ"/>
          </a:p>
        </p:txBody>
      </p:sp>
    </p:spTree>
    <p:extLst>
      <p:ext uri="{BB962C8B-B14F-4D97-AF65-F5344CB8AC3E}">
        <p14:creationId xmlns:p14="http://schemas.microsoft.com/office/powerpoint/2010/main" val="216486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17EE61C9-285B-4527-8B5B-1C8BE335AE93}" type="slidenum">
              <a:rPr lang="en-NZ" smtClean="0"/>
              <a:t>10</a:t>
            </a:fld>
            <a:endParaRPr lang="en-NZ"/>
          </a:p>
        </p:txBody>
      </p:sp>
    </p:spTree>
    <p:extLst>
      <p:ext uri="{BB962C8B-B14F-4D97-AF65-F5344CB8AC3E}">
        <p14:creationId xmlns:p14="http://schemas.microsoft.com/office/powerpoint/2010/main" val="1534064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a:p>
        </p:txBody>
      </p:sp>
      <p:sp>
        <p:nvSpPr>
          <p:cNvPr id="3" name="Notes Placeholder 2"/>
          <p:cNvSpPr>
            <a:spLocks noGrp="1"/>
          </p:cNvSpPr>
          <p:nvPr>
            <p:ph type="body" idx="1"/>
          </p:nvPr>
        </p:nvSpPr>
        <p:spPr/>
        <p:txBody>
          <a:bodyPr/>
          <a:lstStyle/>
          <a:p>
            <a:r>
              <a:rPr lang="en-NZ" dirty="0"/>
              <a:t>NZQA, TEC, and ISB   Other industry still confirm </a:t>
            </a:r>
          </a:p>
        </p:txBody>
      </p:sp>
      <p:sp>
        <p:nvSpPr>
          <p:cNvPr id="4" name="Slide Number Placeholder 3"/>
          <p:cNvSpPr>
            <a:spLocks noGrp="1"/>
          </p:cNvSpPr>
          <p:nvPr>
            <p:ph type="sldNum" sz="quarter" idx="5"/>
          </p:nvPr>
        </p:nvSpPr>
        <p:spPr/>
        <p:txBody>
          <a:bodyPr/>
          <a:lstStyle/>
          <a:p>
            <a:fld id="{17EE61C9-285B-4527-8B5B-1C8BE335AE93}" type="slidenum">
              <a:rPr lang="en-NZ" smtClean="0"/>
              <a:t>13</a:t>
            </a:fld>
            <a:endParaRPr lang="en-NZ"/>
          </a:p>
        </p:txBody>
      </p:sp>
    </p:spTree>
    <p:extLst>
      <p:ext uri="{BB962C8B-B14F-4D97-AF65-F5344CB8AC3E}">
        <p14:creationId xmlns:p14="http://schemas.microsoft.com/office/powerpoint/2010/main" val="199791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17EE61C9-285B-4527-8B5B-1C8BE335AE93}" type="slidenum">
              <a:rPr lang="en-NZ" smtClean="0"/>
              <a:t>16</a:t>
            </a:fld>
            <a:endParaRPr lang="en-NZ"/>
          </a:p>
        </p:txBody>
      </p:sp>
    </p:spTree>
    <p:extLst>
      <p:ext uri="{BB962C8B-B14F-4D97-AF65-F5344CB8AC3E}">
        <p14:creationId xmlns:p14="http://schemas.microsoft.com/office/powerpoint/2010/main" val="3178717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E6BEB-98A2-160B-7B6D-D8CC41792D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E83426-5326-3A1D-3DA0-DC40C72FA3EC}"/>
              </a:ext>
            </a:extLst>
          </p:cNvPr>
          <p:cNvSpPr>
            <a:spLocks noGrp="1" noRot="1" noChangeAspect="1"/>
          </p:cNvSpPr>
          <p:nvPr>
            <p:ph type="sldImg"/>
          </p:nvPr>
        </p:nvSpPr>
        <p:spPr/>
        <p:txBody>
          <a:bodyPr/>
          <a:lstStyle/>
          <a:p>
            <a:endParaRPr lang="en-NZ"/>
          </a:p>
        </p:txBody>
      </p:sp>
      <p:sp>
        <p:nvSpPr>
          <p:cNvPr id="3" name="Notes Placeholder 2">
            <a:extLst>
              <a:ext uri="{FF2B5EF4-FFF2-40B4-BE49-F238E27FC236}">
                <a16:creationId xmlns:a16="http://schemas.microsoft.com/office/drawing/2014/main" id="{7A0D64DF-674C-BC79-593A-2427D34A42F9}"/>
              </a:ext>
            </a:extLst>
          </p:cNvPr>
          <p:cNvSpPr>
            <a:spLocks noGrp="1"/>
          </p:cNvSpPr>
          <p:nvPr>
            <p:ph type="body" idx="1"/>
          </p:nvPr>
        </p:nvSpPr>
        <p:spPr/>
        <p:txBody>
          <a:bodyPr/>
          <a:lstStyle/>
          <a:p>
            <a:endParaRPr lang="en-NZ" dirty="0"/>
          </a:p>
        </p:txBody>
      </p:sp>
      <p:sp>
        <p:nvSpPr>
          <p:cNvPr id="4" name="Slide Number Placeholder 3">
            <a:extLst>
              <a:ext uri="{FF2B5EF4-FFF2-40B4-BE49-F238E27FC236}">
                <a16:creationId xmlns:a16="http://schemas.microsoft.com/office/drawing/2014/main" id="{981F7078-A1D5-A622-4A80-33010B008C78}"/>
              </a:ext>
            </a:extLst>
          </p:cNvPr>
          <p:cNvSpPr>
            <a:spLocks noGrp="1"/>
          </p:cNvSpPr>
          <p:nvPr>
            <p:ph type="sldNum" sz="quarter" idx="5"/>
          </p:nvPr>
        </p:nvSpPr>
        <p:spPr/>
        <p:txBody>
          <a:bodyPr/>
          <a:lstStyle/>
          <a:p>
            <a:fld id="{17EE61C9-285B-4527-8B5B-1C8BE335AE93}" type="slidenum">
              <a:rPr lang="en-NZ" smtClean="0"/>
              <a:t>17</a:t>
            </a:fld>
            <a:endParaRPr lang="en-NZ"/>
          </a:p>
        </p:txBody>
      </p:sp>
    </p:spTree>
    <p:extLst>
      <p:ext uri="{BB962C8B-B14F-4D97-AF65-F5344CB8AC3E}">
        <p14:creationId xmlns:p14="http://schemas.microsoft.com/office/powerpoint/2010/main" val="3726732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5654B-3A4C-166E-CE61-B7ECF299B9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648EA8-C54F-730F-5BFC-48F36CA7212A}"/>
              </a:ext>
            </a:extLst>
          </p:cNvPr>
          <p:cNvSpPr>
            <a:spLocks noGrp="1" noRot="1" noChangeAspect="1"/>
          </p:cNvSpPr>
          <p:nvPr>
            <p:ph type="sldImg"/>
          </p:nvPr>
        </p:nvSpPr>
        <p:spPr/>
        <p:txBody>
          <a:bodyPr/>
          <a:lstStyle/>
          <a:p>
            <a:endParaRPr lang="en-NZ"/>
          </a:p>
        </p:txBody>
      </p:sp>
      <p:sp>
        <p:nvSpPr>
          <p:cNvPr id="3" name="Notes Placeholder 2">
            <a:extLst>
              <a:ext uri="{FF2B5EF4-FFF2-40B4-BE49-F238E27FC236}">
                <a16:creationId xmlns:a16="http://schemas.microsoft.com/office/drawing/2014/main" id="{D20CC27D-426B-88D0-9F79-3944B91EAD98}"/>
              </a:ext>
            </a:extLst>
          </p:cNvPr>
          <p:cNvSpPr>
            <a:spLocks noGrp="1"/>
          </p:cNvSpPr>
          <p:nvPr>
            <p:ph type="body" idx="1"/>
          </p:nvPr>
        </p:nvSpPr>
        <p:spPr/>
        <p:txBody>
          <a:bodyPr/>
          <a:lstStyle/>
          <a:p>
            <a:r>
              <a:rPr lang="en-NZ" dirty="0"/>
              <a:t>Transition of </a:t>
            </a:r>
            <a:r>
              <a:rPr lang="en-NZ" dirty="0" err="1"/>
              <a:t>workbased</a:t>
            </a:r>
            <a:r>
              <a:rPr lang="en-NZ" dirty="0"/>
              <a:t> learning (WBL)</a:t>
            </a:r>
          </a:p>
        </p:txBody>
      </p:sp>
      <p:sp>
        <p:nvSpPr>
          <p:cNvPr id="4" name="Slide Number Placeholder 3">
            <a:extLst>
              <a:ext uri="{FF2B5EF4-FFF2-40B4-BE49-F238E27FC236}">
                <a16:creationId xmlns:a16="http://schemas.microsoft.com/office/drawing/2014/main" id="{A842618B-4BE2-CED4-50BD-DE9D74A0D101}"/>
              </a:ext>
            </a:extLst>
          </p:cNvPr>
          <p:cNvSpPr>
            <a:spLocks noGrp="1"/>
          </p:cNvSpPr>
          <p:nvPr>
            <p:ph type="sldNum" sz="quarter" idx="5"/>
          </p:nvPr>
        </p:nvSpPr>
        <p:spPr/>
        <p:txBody>
          <a:bodyPr/>
          <a:lstStyle/>
          <a:p>
            <a:fld id="{17EE61C9-285B-4527-8B5B-1C8BE335AE93}" type="slidenum">
              <a:rPr lang="en-NZ" smtClean="0"/>
              <a:t>18</a:t>
            </a:fld>
            <a:endParaRPr lang="en-NZ"/>
          </a:p>
        </p:txBody>
      </p:sp>
    </p:spTree>
    <p:extLst>
      <p:ext uri="{BB962C8B-B14F-4D97-AF65-F5344CB8AC3E}">
        <p14:creationId xmlns:p14="http://schemas.microsoft.com/office/powerpoint/2010/main" val="3511800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09A3E-E067-652F-04B1-11B12E9692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BB8C48-8FE0-92EC-419A-13A9C09FD45F}"/>
              </a:ext>
            </a:extLst>
          </p:cNvPr>
          <p:cNvSpPr>
            <a:spLocks noGrp="1" noRot="1" noChangeAspect="1"/>
          </p:cNvSpPr>
          <p:nvPr>
            <p:ph type="sldImg"/>
          </p:nvPr>
        </p:nvSpPr>
        <p:spPr/>
        <p:txBody>
          <a:bodyPr/>
          <a:lstStyle/>
          <a:p>
            <a:endParaRPr lang="en-NZ"/>
          </a:p>
        </p:txBody>
      </p:sp>
      <p:sp>
        <p:nvSpPr>
          <p:cNvPr id="3" name="Notes Placeholder 2">
            <a:extLst>
              <a:ext uri="{FF2B5EF4-FFF2-40B4-BE49-F238E27FC236}">
                <a16:creationId xmlns:a16="http://schemas.microsoft.com/office/drawing/2014/main" id="{9DFA789A-8B3F-5518-E53B-B45F1B1ED2AB}"/>
              </a:ext>
            </a:extLst>
          </p:cNvPr>
          <p:cNvSpPr>
            <a:spLocks noGrp="1"/>
          </p:cNvSpPr>
          <p:nvPr>
            <p:ph type="body" idx="1"/>
          </p:nvPr>
        </p:nvSpPr>
        <p:spPr/>
        <p:txBody>
          <a:bodyPr/>
          <a:lstStyle/>
          <a:p>
            <a:r>
              <a:rPr lang="en-NZ" dirty="0"/>
              <a:t>Transition of </a:t>
            </a:r>
            <a:r>
              <a:rPr lang="en-NZ" dirty="0" err="1"/>
              <a:t>workbased</a:t>
            </a:r>
            <a:r>
              <a:rPr lang="en-NZ" dirty="0"/>
              <a:t> learning (WBL)</a:t>
            </a:r>
          </a:p>
        </p:txBody>
      </p:sp>
      <p:sp>
        <p:nvSpPr>
          <p:cNvPr id="4" name="Slide Number Placeholder 3">
            <a:extLst>
              <a:ext uri="{FF2B5EF4-FFF2-40B4-BE49-F238E27FC236}">
                <a16:creationId xmlns:a16="http://schemas.microsoft.com/office/drawing/2014/main" id="{A87BE55A-C0ED-9702-5C3E-1A12EF363B4B}"/>
              </a:ext>
            </a:extLst>
          </p:cNvPr>
          <p:cNvSpPr>
            <a:spLocks noGrp="1"/>
          </p:cNvSpPr>
          <p:nvPr>
            <p:ph type="sldNum" sz="quarter" idx="5"/>
          </p:nvPr>
        </p:nvSpPr>
        <p:spPr/>
        <p:txBody>
          <a:bodyPr/>
          <a:lstStyle/>
          <a:p>
            <a:fld id="{17EE61C9-285B-4527-8B5B-1C8BE335AE93}" type="slidenum">
              <a:rPr lang="en-NZ" smtClean="0"/>
              <a:t>19</a:t>
            </a:fld>
            <a:endParaRPr lang="en-NZ"/>
          </a:p>
        </p:txBody>
      </p:sp>
    </p:spTree>
    <p:extLst>
      <p:ext uri="{BB962C8B-B14F-4D97-AF65-F5344CB8AC3E}">
        <p14:creationId xmlns:p14="http://schemas.microsoft.com/office/powerpoint/2010/main" val="1694430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49544-B21B-781A-9A1B-F833E953A4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44B5D663-C9D0-2C3A-1819-42733EF44F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A05D0B8A-CC40-D67E-64BD-51AA395E0867}"/>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5" name="Footer Placeholder 4">
            <a:extLst>
              <a:ext uri="{FF2B5EF4-FFF2-40B4-BE49-F238E27FC236}">
                <a16:creationId xmlns:a16="http://schemas.microsoft.com/office/drawing/2014/main" id="{2CB74306-812A-07FC-391E-CBA136F4A91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487DB9AF-CBDA-719B-1EF2-A237CE980592}"/>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2881628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CD4F8-EE3D-F4DE-E5D2-791BDD37E0A0}"/>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64BC30A-0562-03B0-712D-2645199107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9402421-E686-6CFF-9FD5-17C67EE1E156}"/>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5" name="Footer Placeholder 4">
            <a:extLst>
              <a:ext uri="{FF2B5EF4-FFF2-40B4-BE49-F238E27FC236}">
                <a16:creationId xmlns:a16="http://schemas.microsoft.com/office/drawing/2014/main" id="{F53B2B3D-3A55-33ED-B75E-FE097367A86C}"/>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6C90ACB-D815-5AF9-A283-13EFB2483CE0}"/>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3390022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098D7E-8692-7A13-7783-A5C91F69532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74001D5-565D-F3F0-8140-CDA7EA5C8D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37761F8-2500-63CC-FAAF-227F705BF12C}"/>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5" name="Footer Placeholder 4">
            <a:extLst>
              <a:ext uri="{FF2B5EF4-FFF2-40B4-BE49-F238E27FC236}">
                <a16:creationId xmlns:a16="http://schemas.microsoft.com/office/drawing/2014/main" id="{1FB9C117-5275-9778-CF9F-471BF1038516}"/>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A0EBB70-42D7-4F4C-DB49-287C84B225B1}"/>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3327484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01">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A1EF8CAB-74EE-F5E0-2A98-D49729C57395}"/>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50000" t="1" b="49999"/>
          <a:stretch/>
        </p:blipFill>
        <p:spPr>
          <a:xfrm>
            <a:off x="6096000" y="0"/>
            <a:ext cx="6095999" cy="3429000"/>
          </a:xfrm>
          <a:prstGeom prst="rect">
            <a:avLst/>
          </a:prstGeom>
        </p:spPr>
      </p:pic>
      <p:pic>
        <p:nvPicPr>
          <p:cNvPr id="6" name="Graphic 5">
            <a:extLst>
              <a:ext uri="{FF2B5EF4-FFF2-40B4-BE49-F238E27FC236}">
                <a16:creationId xmlns:a16="http://schemas.microsoft.com/office/drawing/2014/main" id="{8783521D-ED5D-D5DB-16FA-CD1B1203DF6C}"/>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83283" r="87659"/>
          <a:stretch/>
        </p:blipFill>
        <p:spPr>
          <a:xfrm>
            <a:off x="0" y="5731979"/>
            <a:ext cx="1504645" cy="1146408"/>
          </a:xfrm>
          <a:prstGeom prst="rect">
            <a:avLst/>
          </a:prstGeom>
        </p:spPr>
      </p:pic>
      <p:pic>
        <p:nvPicPr>
          <p:cNvPr id="7" name="Graphic 6">
            <a:extLst>
              <a:ext uri="{FF2B5EF4-FFF2-40B4-BE49-F238E27FC236}">
                <a16:creationId xmlns:a16="http://schemas.microsoft.com/office/drawing/2014/main" id="{9381EED1-F8B1-76DD-2AF9-959C65437FF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401354" y="9452"/>
            <a:ext cx="2286000" cy="2286000"/>
          </a:xfrm>
          <a:prstGeom prst="rect">
            <a:avLst/>
          </a:prstGeom>
        </p:spPr>
      </p:pic>
      <p:pic>
        <p:nvPicPr>
          <p:cNvPr id="8" name="Graphic 7">
            <a:extLst>
              <a:ext uri="{FF2B5EF4-FFF2-40B4-BE49-F238E27FC236}">
                <a16:creationId xmlns:a16="http://schemas.microsoft.com/office/drawing/2014/main" id="{1D23ADF4-87AF-5693-9986-341478D502BD}"/>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r="34180"/>
          <a:stretch/>
        </p:blipFill>
        <p:spPr>
          <a:xfrm>
            <a:off x="10687351" y="9452"/>
            <a:ext cx="1504649" cy="2286000"/>
          </a:xfrm>
          <a:prstGeom prst="rect">
            <a:avLst/>
          </a:prstGeom>
        </p:spPr>
      </p:pic>
      <p:pic>
        <p:nvPicPr>
          <p:cNvPr id="9" name="Graphic 8">
            <a:extLst>
              <a:ext uri="{FF2B5EF4-FFF2-40B4-BE49-F238E27FC236}">
                <a16:creationId xmlns:a16="http://schemas.microsoft.com/office/drawing/2014/main" id="{2E5EE104-2241-C262-895C-BCA769134010}"/>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r="34180" b="50186"/>
          <a:stretch/>
        </p:blipFill>
        <p:spPr>
          <a:xfrm rot="10800000">
            <a:off x="-3" y="5731980"/>
            <a:ext cx="1504649" cy="1138720"/>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a:t>Click to edit Master title style</a:t>
            </a:r>
            <a:endParaRPr lang="en-US" dirty="0"/>
          </a:p>
        </p:txBody>
      </p:sp>
      <p:sp>
        <p:nvSpPr>
          <p:cNvPr id="14" name="Content Placeholder 12">
            <a:extLst>
              <a:ext uri="{FF2B5EF4-FFF2-40B4-BE49-F238E27FC236}">
                <a16:creationId xmlns:a16="http://schemas.microsoft.com/office/drawing/2014/main" id="{19B7E7AC-A0E6-BE9A-4728-8FE036CF3538}"/>
              </a:ext>
            </a:extLst>
          </p:cNvPr>
          <p:cNvSpPr>
            <a:spLocks noGrp="1"/>
          </p:cNvSpPr>
          <p:nvPr>
            <p:ph sz="quarter" idx="13"/>
          </p:nvPr>
        </p:nvSpPr>
        <p:spPr>
          <a:xfrm>
            <a:off x="841248" y="1536827"/>
            <a:ext cx="6556375" cy="4479925"/>
          </a:xfrm>
        </p:spPr>
        <p:txBody>
          <a:bodyPr>
            <a:normAutofit/>
          </a:bodyPr>
          <a:lstStyle>
            <a:lvl1pPr>
              <a:lnSpc>
                <a:spcPct val="140000"/>
              </a:lnSpc>
              <a:spcAft>
                <a:spcPts val="0"/>
              </a:spcAft>
              <a:defRPr sz="2800"/>
            </a:lvl1pPr>
            <a:lvl2pPr>
              <a:defRPr sz="2800"/>
            </a:lvl2pPr>
            <a:lvl3pPr>
              <a:defRPr sz="2400"/>
            </a:lvl3pPr>
            <a:lvl4pPr>
              <a:defRPr sz="24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1101833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E73601-9049-6790-67D7-8A09C3CC89F8}"/>
              </a:ext>
            </a:extLst>
          </p:cNvPr>
          <p:cNvSpPr/>
          <p:nvPr userDrawn="1"/>
        </p:nvSpPr>
        <p:spPr>
          <a:xfrm>
            <a:off x="0" y="0"/>
            <a:ext cx="12192000" cy="1175657"/>
          </a:xfrm>
          <a:prstGeom prst="rect">
            <a:avLst/>
          </a:prstGeom>
          <a:solidFill>
            <a:srgbClr val="5897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 name="Title 1">
            <a:extLst>
              <a:ext uri="{FF2B5EF4-FFF2-40B4-BE49-F238E27FC236}">
                <a16:creationId xmlns:a16="http://schemas.microsoft.com/office/drawing/2014/main" id="{2C064EBF-6D6E-334F-CF70-6E78465EA59A}"/>
              </a:ext>
            </a:extLst>
          </p:cNvPr>
          <p:cNvSpPr>
            <a:spLocks noGrp="1"/>
          </p:cNvSpPr>
          <p:nvPr>
            <p:ph type="title"/>
          </p:nvPr>
        </p:nvSpPr>
        <p:spPr>
          <a:xfrm>
            <a:off x="0" y="8207"/>
            <a:ext cx="12192000" cy="1325563"/>
          </a:xfrm>
        </p:spPr>
        <p:txBody>
          <a:bodyPr/>
          <a:lstStyle>
            <a:lvl1pPr algn="ctr">
              <a:defRPr b="1">
                <a:solidFill>
                  <a:schemeClr val="bg1"/>
                </a:solidFill>
              </a:defRPr>
            </a:lvl1pPr>
          </a:lstStyle>
          <a:p>
            <a:r>
              <a:rPr lang="en-US" dirty="0"/>
              <a:t>Click to edit Master title style</a:t>
            </a:r>
            <a:endParaRPr lang="en-NZ" dirty="0"/>
          </a:p>
        </p:txBody>
      </p:sp>
      <p:sp>
        <p:nvSpPr>
          <p:cNvPr id="3" name="Content Placeholder 2">
            <a:extLst>
              <a:ext uri="{FF2B5EF4-FFF2-40B4-BE49-F238E27FC236}">
                <a16:creationId xmlns:a16="http://schemas.microsoft.com/office/drawing/2014/main" id="{0C88CF02-72F4-40C1-25D1-3D5ADA08349C}"/>
              </a:ext>
            </a:extLst>
          </p:cNvPr>
          <p:cNvSpPr>
            <a:spLocks noGrp="1"/>
          </p:cNvSpPr>
          <p:nvPr>
            <p:ph idx="1"/>
          </p:nvPr>
        </p:nvSpPr>
        <p:spPr>
          <a:xfrm>
            <a:off x="184638" y="1483273"/>
            <a:ext cx="11822723" cy="4599415"/>
          </a:xfrm>
        </p:spPr>
        <p:txBody>
          <a:bodyPr/>
          <a:lstStyle>
            <a:lvl1pPr>
              <a:lnSpc>
                <a:spcPct val="100000"/>
              </a:lnSpc>
              <a:spcBef>
                <a:spcPts val="200"/>
              </a:spcBef>
              <a:spcAft>
                <a:spcPts val="200"/>
              </a:spcAft>
              <a:buClr>
                <a:srgbClr val="589729"/>
              </a:buClr>
              <a:buSzPct val="120000"/>
              <a:defRPr/>
            </a:lvl1pPr>
            <a:lvl2pPr>
              <a:lnSpc>
                <a:spcPct val="100000"/>
              </a:lnSpc>
              <a:spcBef>
                <a:spcPts val="200"/>
              </a:spcBef>
              <a:spcAft>
                <a:spcPts val="200"/>
              </a:spcAft>
              <a:buClr>
                <a:srgbClr val="589729"/>
              </a:buClr>
              <a:defRPr/>
            </a:lvl2pPr>
            <a:lvl3pPr>
              <a:lnSpc>
                <a:spcPct val="100000"/>
              </a:lnSpc>
              <a:spcBef>
                <a:spcPts val="200"/>
              </a:spcBef>
              <a:spcAft>
                <a:spcPts val="200"/>
              </a:spcAft>
              <a:defRPr/>
            </a:lvl3pPr>
            <a:lvl4pPr>
              <a:lnSpc>
                <a:spcPct val="100000"/>
              </a:lnSpc>
              <a:spcBef>
                <a:spcPts val="200"/>
              </a:spcBef>
              <a:spcAft>
                <a:spcPts val="200"/>
              </a:spcAft>
              <a:defRPr/>
            </a:lvl4pPr>
            <a:lvl5pPr>
              <a:lnSpc>
                <a:spcPct val="100000"/>
              </a:lnSpc>
              <a:spcBef>
                <a:spcPts val="200"/>
              </a:spcBef>
              <a:spcAft>
                <a:spcPts val="2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4" name="Date Placeholder 3">
            <a:extLst>
              <a:ext uri="{FF2B5EF4-FFF2-40B4-BE49-F238E27FC236}">
                <a16:creationId xmlns:a16="http://schemas.microsoft.com/office/drawing/2014/main" id="{2A1A1F6D-E008-1297-54EE-93BC9809EEFB}"/>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5" name="Footer Placeholder 4">
            <a:extLst>
              <a:ext uri="{FF2B5EF4-FFF2-40B4-BE49-F238E27FC236}">
                <a16:creationId xmlns:a16="http://schemas.microsoft.com/office/drawing/2014/main" id="{9EFF2A42-7786-EAC6-157E-BEB54696CAC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8CC585E4-FB53-9829-930A-051971BF2A50}"/>
              </a:ext>
            </a:extLst>
          </p:cNvPr>
          <p:cNvSpPr>
            <a:spLocks noGrp="1"/>
          </p:cNvSpPr>
          <p:nvPr>
            <p:ph type="sldNum" sz="quarter" idx="12"/>
          </p:nvPr>
        </p:nvSpPr>
        <p:spPr/>
        <p:txBody>
          <a:bodyPr/>
          <a:lstStyle/>
          <a:p>
            <a:fld id="{8D4C7FF1-46BF-4214-8C43-2E93C8FF0580}" type="slidenum">
              <a:rPr lang="en-NZ" smtClean="0"/>
              <a:t>‹#›</a:t>
            </a:fld>
            <a:endParaRPr lang="en-NZ"/>
          </a:p>
        </p:txBody>
      </p:sp>
      <p:sp>
        <p:nvSpPr>
          <p:cNvPr id="8" name="Rectangle 7">
            <a:extLst>
              <a:ext uri="{FF2B5EF4-FFF2-40B4-BE49-F238E27FC236}">
                <a16:creationId xmlns:a16="http://schemas.microsoft.com/office/drawing/2014/main" id="{685C0100-F9B6-8190-23A7-417670F9DC4A}"/>
              </a:ext>
            </a:extLst>
          </p:cNvPr>
          <p:cNvSpPr/>
          <p:nvPr userDrawn="1"/>
        </p:nvSpPr>
        <p:spPr>
          <a:xfrm>
            <a:off x="0" y="1175657"/>
            <a:ext cx="12192000" cy="179387"/>
          </a:xfrm>
          <a:prstGeom prst="rect">
            <a:avLst/>
          </a:prstGeom>
          <a:solidFill>
            <a:srgbClr val="406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1984089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6B9EB-CE98-3FAB-9D5D-78B414A1C4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A07E34AA-9858-09CA-07CE-2328E884E63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02E559-5B0E-3AF5-7A60-36F4E4029284}"/>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5" name="Footer Placeholder 4">
            <a:extLst>
              <a:ext uri="{FF2B5EF4-FFF2-40B4-BE49-F238E27FC236}">
                <a16:creationId xmlns:a16="http://schemas.microsoft.com/office/drawing/2014/main" id="{3742D709-C8A4-17E2-6D9E-35DE4C48AAB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6EC3594-9FFC-9670-E670-594C4FA77518}"/>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1813867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01BF0-06FD-EC06-55B1-6086A985F7F7}"/>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1F173B5-2489-E5E0-176B-FDF632BE23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D4462E16-ACE1-991F-02C1-9312F93F03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304A7DDC-F3A4-101A-62A0-F4E550766C88}"/>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6" name="Footer Placeholder 5">
            <a:extLst>
              <a:ext uri="{FF2B5EF4-FFF2-40B4-BE49-F238E27FC236}">
                <a16:creationId xmlns:a16="http://schemas.microsoft.com/office/drawing/2014/main" id="{7B621C56-7B0E-D042-FEA2-ACFF2BB932D8}"/>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03DCE18-0B43-5D5B-4D28-F563E432A04E}"/>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153638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286F1-FFAE-B5FA-9E44-1700EF617D7E}"/>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D9B95316-7463-DB6E-88B0-65285AB2D5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E193C8-0836-D8F1-3877-2CE7BACF18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E04EF8FE-472A-D7B3-1053-CDC063478F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DC11D7-E79E-32AC-D123-A9B485EDBF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E962D74-C7D1-17CB-290F-42ACD0891051}"/>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8" name="Footer Placeholder 7">
            <a:extLst>
              <a:ext uri="{FF2B5EF4-FFF2-40B4-BE49-F238E27FC236}">
                <a16:creationId xmlns:a16="http://schemas.microsoft.com/office/drawing/2014/main" id="{C0407189-B4E5-1C49-2819-D999693DB06B}"/>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4B564A6C-D94E-AE88-A1A4-E5437185D4D2}"/>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4030727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942DA-E541-B7FB-05BE-2B650CE3CEBE}"/>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A23FF7B8-5439-75ED-A0ED-D5B0E6F168DE}"/>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4" name="Footer Placeholder 3">
            <a:extLst>
              <a:ext uri="{FF2B5EF4-FFF2-40B4-BE49-F238E27FC236}">
                <a16:creationId xmlns:a16="http://schemas.microsoft.com/office/drawing/2014/main" id="{4D75857D-20FA-73CA-BB7B-B346DCAAD707}"/>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B1DF7834-7233-C681-23DF-1479DE9469D7}"/>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2304301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8DA666-5467-845E-FF82-9C56351E654A}"/>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3" name="Footer Placeholder 2">
            <a:extLst>
              <a:ext uri="{FF2B5EF4-FFF2-40B4-BE49-F238E27FC236}">
                <a16:creationId xmlns:a16="http://schemas.microsoft.com/office/drawing/2014/main" id="{350F6635-9D71-757D-BFED-CD5D2B50113E}"/>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66BE3FDF-6D19-1C8F-3FFF-F57644B23BB0}"/>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343225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6EA84-1DFC-16BF-9C64-22CE44E092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0BCEAD95-9C19-F5D6-FFEE-868E0D6B13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9E4AECE0-BAEB-BAC1-CF72-A44E12FC91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87FD9A-9471-26A5-2C1D-001D2B22C4B4}"/>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6" name="Footer Placeholder 5">
            <a:extLst>
              <a:ext uri="{FF2B5EF4-FFF2-40B4-BE49-F238E27FC236}">
                <a16:creationId xmlns:a16="http://schemas.microsoft.com/office/drawing/2014/main" id="{81EBC0E3-49EB-1731-6A0D-AA42123936F0}"/>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69873544-4A68-0E99-2267-8FBE323C9273}"/>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3360107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0E4F0-5D3F-CC82-C751-1716CB4281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004B96BF-A764-E7A8-9110-0772990A6A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9C280E5E-5AD8-578E-537D-DD9F206823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305D46-8D78-1A13-6C08-064416C6B56E}"/>
              </a:ext>
            </a:extLst>
          </p:cNvPr>
          <p:cNvSpPr>
            <a:spLocks noGrp="1"/>
          </p:cNvSpPr>
          <p:nvPr>
            <p:ph type="dt" sz="half" idx="10"/>
          </p:nvPr>
        </p:nvSpPr>
        <p:spPr/>
        <p:txBody>
          <a:bodyPr/>
          <a:lstStyle/>
          <a:p>
            <a:fld id="{C0D41360-71F6-420C-9CCB-302DF481E9D3}" type="datetimeFigureOut">
              <a:rPr lang="en-NZ" smtClean="0"/>
              <a:t>11/02/2026</a:t>
            </a:fld>
            <a:endParaRPr lang="en-NZ"/>
          </a:p>
        </p:txBody>
      </p:sp>
      <p:sp>
        <p:nvSpPr>
          <p:cNvPr id="6" name="Footer Placeholder 5">
            <a:extLst>
              <a:ext uri="{FF2B5EF4-FFF2-40B4-BE49-F238E27FC236}">
                <a16:creationId xmlns:a16="http://schemas.microsoft.com/office/drawing/2014/main" id="{88D2FBA4-8C85-E292-9043-BF1CDB998C15}"/>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1DE90D8B-C80D-834D-7176-FD23C1718BCF}"/>
              </a:ext>
            </a:extLst>
          </p:cNvPr>
          <p:cNvSpPr>
            <a:spLocks noGrp="1"/>
          </p:cNvSpPr>
          <p:nvPr>
            <p:ph type="sldNum" sz="quarter" idx="12"/>
          </p:nvPr>
        </p:nvSpPr>
        <p:spPr/>
        <p:txBody>
          <a:bodyPr/>
          <a:lstStyle/>
          <a:p>
            <a:fld id="{8D4C7FF1-46BF-4214-8C43-2E93C8FF0580}" type="slidenum">
              <a:rPr lang="en-NZ" smtClean="0"/>
              <a:t>‹#›</a:t>
            </a:fld>
            <a:endParaRPr lang="en-NZ"/>
          </a:p>
        </p:txBody>
      </p:sp>
    </p:spTree>
    <p:extLst>
      <p:ext uri="{BB962C8B-B14F-4D97-AF65-F5344CB8AC3E}">
        <p14:creationId xmlns:p14="http://schemas.microsoft.com/office/powerpoint/2010/main" val="313033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B5E916-A0DA-D0C1-B3B5-3000554F9D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121AC780-76D3-AC60-C5E9-68932C9DED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0BFC80D-577A-0ECA-9CDB-ACB84D7A19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D41360-71F6-420C-9CCB-302DF481E9D3}" type="datetimeFigureOut">
              <a:rPr lang="en-NZ" smtClean="0"/>
              <a:t>11/02/2026</a:t>
            </a:fld>
            <a:endParaRPr lang="en-NZ"/>
          </a:p>
        </p:txBody>
      </p:sp>
      <p:sp>
        <p:nvSpPr>
          <p:cNvPr id="5" name="Footer Placeholder 4">
            <a:extLst>
              <a:ext uri="{FF2B5EF4-FFF2-40B4-BE49-F238E27FC236}">
                <a16:creationId xmlns:a16="http://schemas.microsoft.com/office/drawing/2014/main" id="{968FE1C9-8B8C-88C4-8F61-5ECF7AF7AB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5E286577-928E-68CA-C18A-4190B6A3E3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4C7FF1-46BF-4214-8C43-2E93C8FF0580}" type="slidenum">
              <a:rPr lang="en-NZ" smtClean="0"/>
              <a:t>‹#›</a:t>
            </a:fld>
            <a:endParaRPr lang="en-NZ"/>
          </a:p>
        </p:txBody>
      </p:sp>
    </p:spTree>
    <p:extLst>
      <p:ext uri="{BB962C8B-B14F-4D97-AF65-F5344CB8AC3E}">
        <p14:creationId xmlns:p14="http://schemas.microsoft.com/office/powerpoint/2010/main" val="1575197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CCA33D7-87B5-852B-E666-04DC3C6E7638}"/>
              </a:ext>
            </a:extLst>
          </p:cNvPr>
          <p:cNvSpPr/>
          <p:nvPr/>
        </p:nvSpPr>
        <p:spPr>
          <a:xfrm>
            <a:off x="0" y="614702"/>
            <a:ext cx="12196061" cy="3957298"/>
          </a:xfrm>
          <a:prstGeom prst="rect">
            <a:avLst/>
          </a:prstGeom>
          <a:solidFill>
            <a:srgbClr val="5897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Rectangle 6">
            <a:extLst>
              <a:ext uri="{FF2B5EF4-FFF2-40B4-BE49-F238E27FC236}">
                <a16:creationId xmlns:a16="http://schemas.microsoft.com/office/drawing/2014/main" id="{27BC715C-3858-86E8-3135-A8F6BABC6F10}"/>
              </a:ext>
            </a:extLst>
          </p:cNvPr>
          <p:cNvSpPr/>
          <p:nvPr/>
        </p:nvSpPr>
        <p:spPr>
          <a:xfrm>
            <a:off x="0" y="3126573"/>
            <a:ext cx="12192000" cy="326635"/>
          </a:xfrm>
          <a:prstGeom prst="rect">
            <a:avLst/>
          </a:prstGeom>
          <a:solidFill>
            <a:srgbClr val="406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bg1"/>
              </a:solidFill>
            </a:endParaRPr>
          </a:p>
        </p:txBody>
      </p:sp>
      <p:sp>
        <p:nvSpPr>
          <p:cNvPr id="2" name="Title 1">
            <a:extLst>
              <a:ext uri="{FF2B5EF4-FFF2-40B4-BE49-F238E27FC236}">
                <a16:creationId xmlns:a16="http://schemas.microsoft.com/office/drawing/2014/main" id="{E63F0A48-46C5-FF9A-D271-16E3C2AC6A31}"/>
              </a:ext>
            </a:extLst>
          </p:cNvPr>
          <p:cNvSpPr>
            <a:spLocks noGrp="1"/>
          </p:cNvSpPr>
          <p:nvPr>
            <p:ph type="ctrTitle"/>
          </p:nvPr>
        </p:nvSpPr>
        <p:spPr>
          <a:xfrm>
            <a:off x="0" y="630926"/>
            <a:ext cx="11938571" cy="2387600"/>
          </a:xfrm>
        </p:spPr>
        <p:txBody>
          <a:bodyPr>
            <a:normAutofit fontScale="90000"/>
          </a:bodyPr>
          <a:lstStyle/>
          <a:p>
            <a:r>
              <a:rPr lang="en-NZ" dirty="0">
                <a:solidFill>
                  <a:schemeClr val="bg1"/>
                </a:solidFill>
              </a:rPr>
              <a:t>Industry engagement </a:t>
            </a:r>
            <a:br>
              <a:rPr lang="en-NZ" dirty="0">
                <a:solidFill>
                  <a:schemeClr val="bg1"/>
                </a:solidFill>
              </a:rPr>
            </a:br>
            <a:r>
              <a:rPr lang="en-NZ" dirty="0">
                <a:solidFill>
                  <a:schemeClr val="bg1"/>
                </a:solidFill>
              </a:rPr>
              <a:t>on proposed changes to </a:t>
            </a:r>
            <a:br>
              <a:rPr lang="en-NZ" dirty="0">
                <a:solidFill>
                  <a:schemeClr val="bg1"/>
                </a:solidFill>
              </a:rPr>
            </a:br>
            <a:r>
              <a:rPr lang="en-NZ" dirty="0">
                <a:solidFill>
                  <a:schemeClr val="bg1"/>
                </a:solidFill>
              </a:rPr>
              <a:t>forestry training</a:t>
            </a:r>
          </a:p>
        </p:txBody>
      </p:sp>
      <p:sp>
        <p:nvSpPr>
          <p:cNvPr id="3" name="Subtitle 2">
            <a:extLst>
              <a:ext uri="{FF2B5EF4-FFF2-40B4-BE49-F238E27FC236}">
                <a16:creationId xmlns:a16="http://schemas.microsoft.com/office/drawing/2014/main" id="{66F97E0F-E052-E26E-8535-726539103625}"/>
              </a:ext>
            </a:extLst>
          </p:cNvPr>
          <p:cNvSpPr>
            <a:spLocks noGrp="1"/>
          </p:cNvSpPr>
          <p:nvPr>
            <p:ph type="subTitle" idx="1"/>
          </p:nvPr>
        </p:nvSpPr>
        <p:spPr>
          <a:xfrm>
            <a:off x="1510389" y="3116106"/>
            <a:ext cx="9144000" cy="414328"/>
          </a:xfrm>
        </p:spPr>
        <p:txBody>
          <a:bodyPr>
            <a:normAutofit lnSpcReduction="10000"/>
          </a:bodyPr>
          <a:lstStyle/>
          <a:p>
            <a:r>
              <a:rPr lang="en-NZ" dirty="0">
                <a:solidFill>
                  <a:schemeClr val="bg1"/>
                </a:solidFill>
              </a:rPr>
              <a:t>11 and 12 February 2026</a:t>
            </a:r>
          </a:p>
        </p:txBody>
      </p:sp>
      <p:pic>
        <p:nvPicPr>
          <p:cNvPr id="4" name="Picture 3">
            <a:extLst>
              <a:ext uri="{FF2B5EF4-FFF2-40B4-BE49-F238E27FC236}">
                <a16:creationId xmlns:a16="http://schemas.microsoft.com/office/drawing/2014/main" id="{E7C1D4FE-08B7-DF2F-574F-6F43EF0C709C}"/>
              </a:ext>
            </a:extLst>
          </p:cNvPr>
          <p:cNvPicPr>
            <a:picLocks noChangeAspect="1"/>
          </p:cNvPicPr>
          <p:nvPr/>
        </p:nvPicPr>
        <p:blipFill>
          <a:blip r:embed="rId3"/>
          <a:srcRect r="64974"/>
          <a:stretch>
            <a:fillRect/>
          </a:stretch>
        </p:blipFill>
        <p:spPr>
          <a:xfrm>
            <a:off x="3791164" y="4865503"/>
            <a:ext cx="2038007" cy="1636905"/>
          </a:xfrm>
          <a:prstGeom prst="rect">
            <a:avLst/>
          </a:prstGeom>
        </p:spPr>
      </p:pic>
      <p:pic>
        <p:nvPicPr>
          <p:cNvPr id="5" name="Picture 4">
            <a:extLst>
              <a:ext uri="{FF2B5EF4-FFF2-40B4-BE49-F238E27FC236}">
                <a16:creationId xmlns:a16="http://schemas.microsoft.com/office/drawing/2014/main" id="{01E49C23-129F-05E8-47B0-FE09016B22AF}"/>
              </a:ext>
            </a:extLst>
          </p:cNvPr>
          <p:cNvPicPr>
            <a:picLocks noChangeAspect="1"/>
          </p:cNvPicPr>
          <p:nvPr/>
        </p:nvPicPr>
        <p:blipFill>
          <a:blip r:embed="rId4"/>
          <a:stretch>
            <a:fillRect/>
          </a:stretch>
        </p:blipFill>
        <p:spPr>
          <a:xfrm>
            <a:off x="5675058" y="4826930"/>
            <a:ext cx="3811714" cy="1675478"/>
          </a:xfrm>
          <a:prstGeom prst="rect">
            <a:avLst/>
          </a:prstGeom>
        </p:spPr>
      </p:pic>
      <p:sp>
        <p:nvSpPr>
          <p:cNvPr id="6" name="Subtitle 2">
            <a:extLst>
              <a:ext uri="{FF2B5EF4-FFF2-40B4-BE49-F238E27FC236}">
                <a16:creationId xmlns:a16="http://schemas.microsoft.com/office/drawing/2014/main" id="{B0FBD1E4-5652-6012-3C02-6B617F270CA6}"/>
              </a:ext>
            </a:extLst>
          </p:cNvPr>
          <p:cNvSpPr txBox="1">
            <a:spLocks/>
          </p:cNvSpPr>
          <p:nvPr/>
        </p:nvSpPr>
        <p:spPr>
          <a:xfrm>
            <a:off x="1364837" y="3501998"/>
            <a:ext cx="9144000" cy="127614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NZ" sz="2000" dirty="0">
                <a:solidFill>
                  <a:schemeClr val="bg1"/>
                </a:solidFill>
              </a:rPr>
              <a:t>Kevin Ihaka, Chair of the Joint-Training Committee</a:t>
            </a:r>
          </a:p>
          <a:p>
            <a:pPr>
              <a:lnSpc>
                <a:spcPct val="100000"/>
              </a:lnSpc>
              <a:spcBef>
                <a:spcPts val="0"/>
              </a:spcBef>
            </a:pPr>
            <a:r>
              <a:rPr lang="en-NZ" sz="2000" dirty="0">
                <a:solidFill>
                  <a:schemeClr val="bg1"/>
                </a:solidFill>
              </a:rPr>
              <a:t>Rowan Struthers, FICA</a:t>
            </a:r>
          </a:p>
          <a:p>
            <a:pPr>
              <a:lnSpc>
                <a:spcPct val="100000"/>
              </a:lnSpc>
              <a:spcBef>
                <a:spcPts val="0"/>
              </a:spcBef>
            </a:pPr>
            <a:r>
              <a:rPr lang="en-NZ" sz="2000" dirty="0">
                <a:solidFill>
                  <a:schemeClr val="bg1"/>
                </a:solidFill>
              </a:rPr>
              <a:t>Joseph Brolly, FOA</a:t>
            </a:r>
          </a:p>
        </p:txBody>
      </p:sp>
    </p:spTree>
    <p:extLst>
      <p:ext uri="{BB962C8B-B14F-4D97-AF65-F5344CB8AC3E}">
        <p14:creationId xmlns:p14="http://schemas.microsoft.com/office/powerpoint/2010/main" val="3044954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1F414-83EE-5B24-B7E9-DDE666092A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74702-DE4A-4F6B-EB3A-BCA6B3A6C3B9}"/>
              </a:ext>
            </a:extLst>
          </p:cNvPr>
          <p:cNvSpPr>
            <a:spLocks noGrp="1"/>
          </p:cNvSpPr>
          <p:nvPr>
            <p:ph type="title"/>
          </p:nvPr>
        </p:nvSpPr>
        <p:spPr/>
        <p:txBody>
          <a:bodyPr/>
          <a:lstStyle/>
          <a:p>
            <a:r>
              <a:rPr lang="en-NZ" dirty="0"/>
              <a:t>The timeline is tight</a:t>
            </a:r>
          </a:p>
        </p:txBody>
      </p:sp>
      <p:sp>
        <p:nvSpPr>
          <p:cNvPr id="3" name="Content Placeholder 2">
            <a:extLst>
              <a:ext uri="{FF2B5EF4-FFF2-40B4-BE49-F238E27FC236}">
                <a16:creationId xmlns:a16="http://schemas.microsoft.com/office/drawing/2014/main" id="{D75AD0D0-5DD4-9292-1B3B-647F7502DE07}"/>
              </a:ext>
            </a:extLst>
          </p:cNvPr>
          <p:cNvSpPr>
            <a:spLocks noGrp="1"/>
          </p:cNvSpPr>
          <p:nvPr>
            <p:ph idx="1"/>
          </p:nvPr>
        </p:nvSpPr>
        <p:spPr>
          <a:xfrm>
            <a:off x="184638" y="1483273"/>
            <a:ext cx="11822723" cy="1772863"/>
          </a:xfrm>
        </p:spPr>
        <p:txBody>
          <a:bodyPr>
            <a:normAutofit fontScale="92500" lnSpcReduction="10000"/>
          </a:bodyPr>
          <a:lstStyle/>
          <a:p>
            <a:pPr>
              <a:spcBef>
                <a:spcPts val="600"/>
              </a:spcBef>
              <a:spcAft>
                <a:spcPts val="600"/>
              </a:spcAft>
            </a:pPr>
            <a:r>
              <a:rPr lang="en-US" dirty="0"/>
              <a:t>Forestry intends to inform the Government of its preferred option for delivering vocational training by March this year. </a:t>
            </a:r>
          </a:p>
          <a:p>
            <a:pPr>
              <a:spcBef>
                <a:spcPts val="600"/>
              </a:spcBef>
              <a:spcAft>
                <a:spcPts val="600"/>
              </a:spcAft>
            </a:pPr>
            <a:r>
              <a:rPr lang="en-NZ" dirty="0"/>
              <a:t>Competenz and Primary ITO aiming to cease December 2026 and new entity commences January 2027</a:t>
            </a:r>
          </a:p>
          <a:p>
            <a:pPr>
              <a:spcBef>
                <a:spcPts val="600"/>
              </a:spcBef>
              <a:spcAft>
                <a:spcPts val="600"/>
              </a:spcAft>
            </a:pPr>
            <a:endParaRPr lang="en-US" dirty="0"/>
          </a:p>
        </p:txBody>
      </p:sp>
      <p:graphicFrame>
        <p:nvGraphicFramePr>
          <p:cNvPr id="4" name="Diagram 3">
            <a:extLst>
              <a:ext uri="{FF2B5EF4-FFF2-40B4-BE49-F238E27FC236}">
                <a16:creationId xmlns:a16="http://schemas.microsoft.com/office/drawing/2014/main" id="{1799E8E8-8F95-57B3-560D-8EE8BC870842}"/>
              </a:ext>
            </a:extLst>
          </p:cNvPr>
          <p:cNvGraphicFramePr/>
          <p:nvPr>
            <p:extLst>
              <p:ext uri="{D42A27DB-BD31-4B8C-83A1-F6EECF244321}">
                <p14:modId xmlns:p14="http://schemas.microsoft.com/office/powerpoint/2010/main" val="196745594"/>
              </p:ext>
            </p:extLst>
          </p:nvPr>
        </p:nvGraphicFramePr>
        <p:xfrm>
          <a:off x="319522" y="3256136"/>
          <a:ext cx="11552953" cy="1585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0AA24EDB-0F81-8DD7-CE82-7E9466E740BD}"/>
              </a:ext>
            </a:extLst>
          </p:cNvPr>
          <p:cNvSpPr txBox="1"/>
          <p:nvPr/>
        </p:nvSpPr>
        <p:spPr>
          <a:xfrm>
            <a:off x="184638" y="4772727"/>
            <a:ext cx="3223477" cy="1923604"/>
          </a:xfrm>
          <a:prstGeom prst="rect">
            <a:avLst/>
          </a:prstGeom>
          <a:noFill/>
        </p:spPr>
        <p:txBody>
          <a:bodyPr wrap="square" rtlCol="0">
            <a:spAutoFit/>
          </a:bodyPr>
          <a:lstStyle/>
          <a:p>
            <a:pPr marL="285750" lvl="0" indent="-285750">
              <a:buClr>
                <a:srgbClr val="538E26"/>
              </a:buClr>
              <a:buFont typeface="Arial" panose="020B0604020202020204" pitchFamily="34" charset="0"/>
              <a:buChar char="•"/>
            </a:pPr>
            <a:r>
              <a:rPr lang="en-NZ" sz="1700" dirty="0"/>
              <a:t>Agreement of food and fibre sector on way forward</a:t>
            </a:r>
          </a:p>
          <a:p>
            <a:pPr marL="285750" lvl="0" indent="-285750">
              <a:buClr>
                <a:srgbClr val="538E26"/>
              </a:buClr>
              <a:buFont typeface="Arial" panose="020B0604020202020204" pitchFamily="34" charset="0"/>
              <a:buChar char="•"/>
            </a:pPr>
            <a:r>
              <a:rPr lang="en-NZ" sz="1700" dirty="0"/>
              <a:t>Presenting preferred model to TEC</a:t>
            </a:r>
          </a:p>
          <a:p>
            <a:pPr marL="285750" lvl="0" indent="-285750">
              <a:buClr>
                <a:srgbClr val="538E26"/>
              </a:buClr>
              <a:buFont typeface="Arial" panose="020B0604020202020204" pitchFamily="34" charset="0"/>
              <a:buChar char="•"/>
            </a:pPr>
            <a:r>
              <a:rPr lang="en-NZ" sz="1700" dirty="0"/>
              <a:t>TEC provides process to new work-based learning providers</a:t>
            </a:r>
          </a:p>
        </p:txBody>
      </p:sp>
      <p:sp>
        <p:nvSpPr>
          <p:cNvPr id="9" name="TextBox 8">
            <a:extLst>
              <a:ext uri="{FF2B5EF4-FFF2-40B4-BE49-F238E27FC236}">
                <a16:creationId xmlns:a16="http://schemas.microsoft.com/office/drawing/2014/main" id="{0EC2A8DA-D777-067D-EF34-E90B859E7966}"/>
              </a:ext>
            </a:extLst>
          </p:cNvPr>
          <p:cNvSpPr txBox="1"/>
          <p:nvPr/>
        </p:nvSpPr>
        <p:spPr>
          <a:xfrm>
            <a:off x="3297419" y="4772727"/>
            <a:ext cx="2895251" cy="1138773"/>
          </a:xfrm>
          <a:prstGeom prst="rect">
            <a:avLst/>
          </a:prstGeom>
          <a:noFill/>
        </p:spPr>
        <p:txBody>
          <a:bodyPr wrap="square" rtlCol="0">
            <a:spAutoFit/>
          </a:bodyPr>
          <a:lstStyle/>
          <a:p>
            <a:pPr marL="285750" lvl="0" indent="-285750">
              <a:buClr>
                <a:srgbClr val="538E26"/>
              </a:buClr>
              <a:buFont typeface="Arial" panose="020B0604020202020204" pitchFamily="34" charset="0"/>
              <a:buChar char="•"/>
            </a:pPr>
            <a:r>
              <a:rPr lang="en-US" sz="1700" dirty="0"/>
              <a:t>Investment plans to TEC</a:t>
            </a:r>
          </a:p>
          <a:p>
            <a:pPr marL="285750" lvl="0" indent="-285750">
              <a:buClr>
                <a:srgbClr val="538E26"/>
              </a:buClr>
              <a:buFont typeface="Arial" panose="020B0604020202020204" pitchFamily="34" charset="0"/>
              <a:buChar char="•"/>
            </a:pPr>
            <a:r>
              <a:rPr lang="en-US" sz="1700" dirty="0"/>
              <a:t>Transition plans and agreement on learner transitions for 2027</a:t>
            </a:r>
          </a:p>
        </p:txBody>
      </p:sp>
      <p:sp>
        <p:nvSpPr>
          <p:cNvPr id="10" name="TextBox 9">
            <a:extLst>
              <a:ext uri="{FF2B5EF4-FFF2-40B4-BE49-F238E27FC236}">
                <a16:creationId xmlns:a16="http://schemas.microsoft.com/office/drawing/2014/main" id="{97F69785-8297-D628-2382-AF7CC9691DD1}"/>
              </a:ext>
            </a:extLst>
          </p:cNvPr>
          <p:cNvSpPr txBox="1"/>
          <p:nvPr/>
        </p:nvSpPr>
        <p:spPr>
          <a:xfrm>
            <a:off x="6192670" y="4793305"/>
            <a:ext cx="2977895" cy="1661993"/>
          </a:xfrm>
          <a:prstGeom prst="rect">
            <a:avLst/>
          </a:prstGeom>
          <a:noFill/>
        </p:spPr>
        <p:txBody>
          <a:bodyPr wrap="square" rtlCol="0">
            <a:spAutoFit/>
          </a:bodyPr>
          <a:lstStyle/>
          <a:p>
            <a:pPr marL="285750" indent="-285750">
              <a:buClr>
                <a:srgbClr val="538E26"/>
              </a:buClr>
              <a:buFont typeface="Arial" panose="020B0604020202020204" pitchFamily="34" charset="0"/>
              <a:buChar char="•"/>
            </a:pPr>
            <a:r>
              <a:rPr lang="en-NZ" sz="1700" dirty="0"/>
              <a:t>Enrolment of new learners</a:t>
            </a:r>
          </a:p>
          <a:p>
            <a:pPr marL="285750" indent="-285750">
              <a:buClr>
                <a:srgbClr val="538E26"/>
              </a:buClr>
              <a:buFont typeface="Arial" panose="020B0604020202020204" pitchFamily="34" charset="0"/>
              <a:buChar char="•"/>
            </a:pPr>
            <a:r>
              <a:rPr lang="en-NZ" sz="1700" dirty="0"/>
              <a:t>Investment plans for 2028 due</a:t>
            </a:r>
          </a:p>
          <a:p>
            <a:pPr marL="285750" indent="-285750">
              <a:buClr>
                <a:srgbClr val="538E26"/>
              </a:buClr>
              <a:buFont typeface="Arial" panose="020B0604020202020204" pitchFamily="34" charset="0"/>
              <a:buChar char="•"/>
            </a:pPr>
            <a:r>
              <a:rPr lang="en-NZ" sz="1700" dirty="0"/>
              <a:t>Wind down of existing work-based learner subsidiaries</a:t>
            </a:r>
          </a:p>
        </p:txBody>
      </p:sp>
      <p:sp>
        <p:nvSpPr>
          <p:cNvPr id="11" name="TextBox 10">
            <a:extLst>
              <a:ext uri="{FF2B5EF4-FFF2-40B4-BE49-F238E27FC236}">
                <a16:creationId xmlns:a16="http://schemas.microsoft.com/office/drawing/2014/main" id="{AFBAF1C1-A387-ACDE-80E5-11739E161AA6}"/>
              </a:ext>
            </a:extLst>
          </p:cNvPr>
          <p:cNvSpPr txBox="1"/>
          <p:nvPr/>
        </p:nvSpPr>
        <p:spPr>
          <a:xfrm>
            <a:off x="9066927" y="4772727"/>
            <a:ext cx="2940434" cy="877163"/>
          </a:xfrm>
          <a:prstGeom prst="rect">
            <a:avLst/>
          </a:prstGeom>
          <a:noFill/>
        </p:spPr>
        <p:txBody>
          <a:bodyPr wrap="square" rtlCol="0">
            <a:spAutoFit/>
          </a:bodyPr>
          <a:lstStyle/>
          <a:p>
            <a:pPr marL="285750" lvl="0" indent="-285750">
              <a:buClr>
                <a:srgbClr val="538E26"/>
              </a:buClr>
              <a:buFont typeface="Arial" panose="020B0604020202020204" pitchFamily="34" charset="0"/>
              <a:buChar char="•"/>
            </a:pPr>
            <a:r>
              <a:rPr lang="en-NZ" sz="1700" dirty="0"/>
              <a:t>Current provider disestablished </a:t>
            </a:r>
          </a:p>
          <a:p>
            <a:pPr marL="285750" lvl="0" indent="-285750">
              <a:buClr>
                <a:srgbClr val="538E26"/>
              </a:buClr>
              <a:buFont typeface="Arial" panose="020B0604020202020204" pitchFamily="34" charset="0"/>
              <a:buChar char="•"/>
            </a:pPr>
            <a:r>
              <a:rPr lang="en-NZ" sz="1700" dirty="0"/>
              <a:t>New network operational</a:t>
            </a:r>
          </a:p>
        </p:txBody>
      </p:sp>
    </p:spTree>
    <p:extLst>
      <p:ext uri="{BB962C8B-B14F-4D97-AF65-F5344CB8AC3E}">
        <p14:creationId xmlns:p14="http://schemas.microsoft.com/office/powerpoint/2010/main" val="1792045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9DE56-3ACD-E95C-9C41-4CC89880B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A9E2F4-A857-6B4E-7D11-012140111FCE}"/>
              </a:ext>
            </a:extLst>
          </p:cNvPr>
          <p:cNvSpPr>
            <a:spLocks noGrp="1"/>
          </p:cNvSpPr>
          <p:nvPr>
            <p:ph type="title"/>
          </p:nvPr>
        </p:nvSpPr>
        <p:spPr/>
        <p:txBody>
          <a:bodyPr/>
          <a:lstStyle/>
          <a:p>
            <a:r>
              <a:rPr lang="en-NZ" dirty="0"/>
              <a:t>Landing the preferred model</a:t>
            </a:r>
          </a:p>
        </p:txBody>
      </p:sp>
      <p:sp>
        <p:nvSpPr>
          <p:cNvPr id="3" name="Content Placeholder 2">
            <a:extLst>
              <a:ext uri="{FF2B5EF4-FFF2-40B4-BE49-F238E27FC236}">
                <a16:creationId xmlns:a16="http://schemas.microsoft.com/office/drawing/2014/main" id="{6B04DED2-02E4-E99A-49D2-E20581194C59}"/>
              </a:ext>
            </a:extLst>
          </p:cNvPr>
          <p:cNvSpPr>
            <a:spLocks noGrp="1"/>
          </p:cNvSpPr>
          <p:nvPr>
            <p:ph idx="1"/>
          </p:nvPr>
        </p:nvSpPr>
        <p:spPr>
          <a:xfrm>
            <a:off x="184638" y="1483273"/>
            <a:ext cx="11822723" cy="5007962"/>
          </a:xfrm>
        </p:spPr>
        <p:txBody>
          <a:bodyPr>
            <a:normAutofit/>
          </a:bodyPr>
          <a:lstStyle/>
          <a:p>
            <a:pPr>
              <a:spcBef>
                <a:spcPts val="600"/>
              </a:spcBef>
              <a:spcAft>
                <a:spcPts val="600"/>
              </a:spcAft>
            </a:pPr>
            <a:r>
              <a:rPr lang="en-US" dirty="0"/>
              <a:t>The options are to align with a polytechnic, a private training establishment, or a wānanga</a:t>
            </a:r>
          </a:p>
          <a:p>
            <a:pPr>
              <a:spcBef>
                <a:spcPts val="600"/>
              </a:spcBef>
              <a:spcAft>
                <a:spcPts val="600"/>
              </a:spcAft>
            </a:pPr>
            <a:r>
              <a:rPr lang="en-NZ" dirty="0"/>
              <a:t>FICA and FOA Forestry Training Committee has completed due diligence on the available options through 2025</a:t>
            </a:r>
          </a:p>
          <a:p>
            <a:pPr>
              <a:spcBef>
                <a:spcPts val="600"/>
              </a:spcBef>
              <a:spcAft>
                <a:spcPts val="600"/>
              </a:spcAft>
            </a:pPr>
            <a:r>
              <a:rPr lang="en-US" dirty="0"/>
              <a:t>Our preferred option is for the current Primary ITO to transition into a Food and </a:t>
            </a:r>
            <a:r>
              <a:rPr lang="en-US" dirty="0" err="1"/>
              <a:t>Fibre</a:t>
            </a:r>
            <a:r>
              <a:rPr lang="en-US" dirty="0"/>
              <a:t> Industry private training establishment </a:t>
            </a:r>
          </a:p>
          <a:p>
            <a:pPr>
              <a:spcBef>
                <a:spcPts val="600"/>
              </a:spcBef>
              <a:spcAft>
                <a:spcPts val="600"/>
              </a:spcAft>
            </a:pPr>
            <a:r>
              <a:rPr lang="en-US" dirty="0"/>
              <a:t>Under this model, forestry would have its own business unit with oversight from an industry advisory group to support accountability and transparency</a:t>
            </a:r>
          </a:p>
        </p:txBody>
      </p:sp>
    </p:spTree>
    <p:extLst>
      <p:ext uri="{BB962C8B-B14F-4D97-AF65-F5344CB8AC3E}">
        <p14:creationId xmlns:p14="http://schemas.microsoft.com/office/powerpoint/2010/main" val="1997675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0956D-F032-143C-7CD3-7E906A2D32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C8DC3F-0A07-75E8-3B5C-35AA462F46BC}"/>
              </a:ext>
            </a:extLst>
          </p:cNvPr>
          <p:cNvSpPr>
            <a:spLocks noGrp="1"/>
          </p:cNvSpPr>
          <p:nvPr>
            <p:ph type="title"/>
          </p:nvPr>
        </p:nvSpPr>
        <p:spPr/>
        <p:txBody>
          <a:bodyPr/>
          <a:lstStyle/>
          <a:p>
            <a:r>
              <a:rPr lang="en-NZ" dirty="0"/>
              <a:t>Landing the preferred model</a:t>
            </a:r>
          </a:p>
        </p:txBody>
      </p:sp>
      <p:sp>
        <p:nvSpPr>
          <p:cNvPr id="3" name="Content Placeholder 2">
            <a:extLst>
              <a:ext uri="{FF2B5EF4-FFF2-40B4-BE49-F238E27FC236}">
                <a16:creationId xmlns:a16="http://schemas.microsoft.com/office/drawing/2014/main" id="{BEC34BF0-D4BB-CB7B-2138-966028FAF518}"/>
              </a:ext>
            </a:extLst>
          </p:cNvPr>
          <p:cNvSpPr>
            <a:spLocks noGrp="1"/>
          </p:cNvSpPr>
          <p:nvPr>
            <p:ph idx="1"/>
          </p:nvPr>
        </p:nvSpPr>
        <p:spPr>
          <a:xfrm>
            <a:off x="184638" y="1483273"/>
            <a:ext cx="11822723" cy="5007962"/>
          </a:xfrm>
        </p:spPr>
        <p:txBody>
          <a:bodyPr>
            <a:normAutofit/>
          </a:bodyPr>
          <a:lstStyle/>
          <a:p>
            <a:pPr lvl="0">
              <a:spcBef>
                <a:spcPts val="600"/>
              </a:spcBef>
              <a:spcAft>
                <a:spcPts val="600"/>
              </a:spcAft>
            </a:pPr>
            <a:r>
              <a:rPr lang="en-US" dirty="0"/>
              <a:t>Forestry having its own business unit is important to us</a:t>
            </a:r>
          </a:p>
          <a:p>
            <a:pPr lvl="0">
              <a:spcBef>
                <a:spcPts val="600"/>
              </a:spcBef>
              <a:spcAft>
                <a:spcPts val="600"/>
              </a:spcAft>
            </a:pPr>
            <a:r>
              <a:rPr lang="en-NZ" dirty="0"/>
              <a:t>The proposed forestry business unit within this private training establishment would focus only on vocational training, similar to the role previously played by Competenz. </a:t>
            </a:r>
          </a:p>
          <a:p>
            <a:pPr lvl="0">
              <a:spcBef>
                <a:spcPts val="600"/>
              </a:spcBef>
              <a:spcAft>
                <a:spcPts val="600"/>
              </a:spcAft>
            </a:pPr>
            <a:r>
              <a:rPr lang="en-NZ" dirty="0"/>
              <a:t>It would not be a single provider or “one stop shop” for all forestry training. Forestry diplomas, forestry science degrees, and other programmes would continue with their existing providers. </a:t>
            </a:r>
          </a:p>
          <a:p>
            <a:pPr lvl="0">
              <a:spcBef>
                <a:spcPts val="600"/>
              </a:spcBef>
              <a:spcAft>
                <a:spcPts val="600"/>
              </a:spcAft>
            </a:pPr>
            <a:r>
              <a:rPr lang="en-NZ" dirty="0"/>
              <a:t>Other Private Training Establishments, </a:t>
            </a:r>
            <a:r>
              <a:rPr lang="en-NZ" dirty="0" err="1"/>
              <a:t>Polytechs</a:t>
            </a:r>
            <a:r>
              <a:rPr lang="en-NZ" dirty="0"/>
              <a:t> and </a:t>
            </a:r>
            <a:r>
              <a:rPr lang="en-NZ" dirty="0" err="1"/>
              <a:t>Wānaga</a:t>
            </a:r>
            <a:r>
              <a:rPr lang="en-NZ" dirty="0"/>
              <a:t> would also be able to operate in the forestry training market.</a:t>
            </a:r>
          </a:p>
        </p:txBody>
      </p:sp>
    </p:spTree>
    <p:extLst>
      <p:ext uri="{BB962C8B-B14F-4D97-AF65-F5344CB8AC3E}">
        <p14:creationId xmlns:p14="http://schemas.microsoft.com/office/powerpoint/2010/main" val="3185505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30D34B1E-C1B1-4DF5-04D8-7CA26849F923}"/>
              </a:ext>
            </a:extLst>
          </p:cNvPr>
          <p:cNvSpPr/>
          <p:nvPr/>
        </p:nvSpPr>
        <p:spPr>
          <a:xfrm>
            <a:off x="2659503" y="5137875"/>
            <a:ext cx="1427153" cy="733425"/>
          </a:xfrm>
          <a:prstGeom prst="roundRect">
            <a:avLst/>
          </a:prstGeom>
          <a:solidFill>
            <a:srgbClr val="406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Food processing</a:t>
            </a:r>
          </a:p>
        </p:txBody>
      </p:sp>
      <p:sp>
        <p:nvSpPr>
          <p:cNvPr id="11" name="Rectangle: Rounded Corners 10">
            <a:extLst>
              <a:ext uri="{FF2B5EF4-FFF2-40B4-BE49-F238E27FC236}">
                <a16:creationId xmlns:a16="http://schemas.microsoft.com/office/drawing/2014/main" id="{3F143897-16EA-5CD2-D84D-139841D653C4}"/>
              </a:ext>
            </a:extLst>
          </p:cNvPr>
          <p:cNvSpPr/>
          <p:nvPr/>
        </p:nvSpPr>
        <p:spPr>
          <a:xfrm>
            <a:off x="7557525" y="5083781"/>
            <a:ext cx="1685925" cy="733425"/>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Forestry</a:t>
            </a:r>
          </a:p>
          <a:p>
            <a:pPr algn="ctr"/>
            <a:r>
              <a:rPr lang="en-NZ" dirty="0"/>
              <a:t>Training</a:t>
            </a:r>
          </a:p>
        </p:txBody>
      </p:sp>
      <p:sp>
        <p:nvSpPr>
          <p:cNvPr id="12" name="Rectangle: Rounded Corners 11">
            <a:extLst>
              <a:ext uri="{FF2B5EF4-FFF2-40B4-BE49-F238E27FC236}">
                <a16:creationId xmlns:a16="http://schemas.microsoft.com/office/drawing/2014/main" id="{CAA12A4F-9F20-14B5-6671-776924F6659E}"/>
              </a:ext>
            </a:extLst>
          </p:cNvPr>
          <p:cNvSpPr/>
          <p:nvPr/>
        </p:nvSpPr>
        <p:spPr>
          <a:xfrm>
            <a:off x="9917312" y="3747495"/>
            <a:ext cx="2065579" cy="1240079"/>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Forestry Advisory Group</a:t>
            </a:r>
          </a:p>
        </p:txBody>
      </p:sp>
      <p:sp>
        <p:nvSpPr>
          <p:cNvPr id="15" name="Title 1">
            <a:extLst>
              <a:ext uri="{FF2B5EF4-FFF2-40B4-BE49-F238E27FC236}">
                <a16:creationId xmlns:a16="http://schemas.microsoft.com/office/drawing/2014/main" id="{39C081FA-CDF7-4893-4E71-24110EFFE314}"/>
              </a:ext>
            </a:extLst>
          </p:cNvPr>
          <p:cNvSpPr>
            <a:spLocks noGrp="1"/>
          </p:cNvSpPr>
          <p:nvPr>
            <p:ph type="title"/>
          </p:nvPr>
        </p:nvSpPr>
        <p:spPr>
          <a:xfrm>
            <a:off x="0" y="0"/>
            <a:ext cx="12192000" cy="1325563"/>
          </a:xfrm>
        </p:spPr>
        <p:txBody>
          <a:bodyPr/>
          <a:lstStyle/>
          <a:p>
            <a:r>
              <a:rPr lang="en-NZ" dirty="0"/>
              <a:t>Our preferred model</a:t>
            </a:r>
          </a:p>
        </p:txBody>
      </p:sp>
      <p:sp>
        <p:nvSpPr>
          <p:cNvPr id="16" name="Rectangle: Rounded Corners 15">
            <a:extLst>
              <a:ext uri="{FF2B5EF4-FFF2-40B4-BE49-F238E27FC236}">
                <a16:creationId xmlns:a16="http://schemas.microsoft.com/office/drawing/2014/main" id="{82A72E52-D02A-DABD-7E44-EBECC00F14FD}"/>
              </a:ext>
            </a:extLst>
          </p:cNvPr>
          <p:cNvSpPr/>
          <p:nvPr/>
        </p:nvSpPr>
        <p:spPr>
          <a:xfrm>
            <a:off x="5137668" y="2004914"/>
            <a:ext cx="3857207" cy="1024510"/>
          </a:xfrm>
          <a:prstGeom prst="roundRect">
            <a:avLst/>
          </a:prstGeom>
          <a:gradFill flip="none" rotWithShape="1">
            <a:gsLst>
              <a:gs pos="37000">
                <a:srgbClr val="406868"/>
              </a:gs>
              <a:gs pos="0">
                <a:srgbClr val="538E26"/>
              </a:gs>
              <a:gs pos="100000">
                <a:srgbClr val="406868"/>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PTE Board</a:t>
            </a:r>
          </a:p>
          <a:p>
            <a:pPr algn="ctr"/>
            <a:r>
              <a:rPr lang="en-NZ" dirty="0"/>
              <a:t>Private Training Establishment</a:t>
            </a:r>
          </a:p>
          <a:p>
            <a:pPr algn="ctr"/>
            <a:r>
              <a:rPr lang="en-NZ" b="1" dirty="0"/>
              <a:t>Food and Fibre PTE Board</a:t>
            </a:r>
          </a:p>
        </p:txBody>
      </p:sp>
      <p:cxnSp>
        <p:nvCxnSpPr>
          <p:cNvPr id="17" name="Connector: Elbow 16">
            <a:extLst>
              <a:ext uri="{FF2B5EF4-FFF2-40B4-BE49-F238E27FC236}">
                <a16:creationId xmlns:a16="http://schemas.microsoft.com/office/drawing/2014/main" id="{90C01794-B638-796F-7816-91641CB9AF1E}"/>
              </a:ext>
            </a:extLst>
          </p:cNvPr>
          <p:cNvCxnSpPr>
            <a:cxnSpLocks/>
            <a:endCxn id="5" idx="0"/>
          </p:cNvCxnSpPr>
          <p:nvPr/>
        </p:nvCxnSpPr>
        <p:spPr>
          <a:xfrm rot="10800000" flipV="1">
            <a:off x="1714500" y="4619029"/>
            <a:ext cx="5351775" cy="518845"/>
          </a:xfrm>
          <a:prstGeom prst="bentConnector2">
            <a:avLst/>
          </a:prstGeom>
          <a:ln w="28575">
            <a:solidFill>
              <a:srgbClr val="406868"/>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25" name="Connector: Elbow 24">
            <a:extLst>
              <a:ext uri="{FF2B5EF4-FFF2-40B4-BE49-F238E27FC236}">
                <a16:creationId xmlns:a16="http://schemas.microsoft.com/office/drawing/2014/main" id="{3C0E4886-3596-0F58-5554-18FD810D68AB}"/>
              </a:ext>
            </a:extLst>
          </p:cNvPr>
          <p:cNvCxnSpPr>
            <a:cxnSpLocks/>
            <a:endCxn id="4" idx="0"/>
          </p:cNvCxnSpPr>
          <p:nvPr/>
        </p:nvCxnSpPr>
        <p:spPr>
          <a:xfrm rot="16200000" flipH="1">
            <a:off x="4801464" y="4885417"/>
            <a:ext cx="444186" cy="9630"/>
          </a:xfrm>
          <a:prstGeom prst="bentConnector3">
            <a:avLst/>
          </a:prstGeom>
          <a:ln w="28575">
            <a:solidFill>
              <a:srgbClr val="406868"/>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31" name="Connector: Elbow 30">
            <a:extLst>
              <a:ext uri="{FF2B5EF4-FFF2-40B4-BE49-F238E27FC236}">
                <a16:creationId xmlns:a16="http://schemas.microsoft.com/office/drawing/2014/main" id="{F3710FFA-A311-2E5D-51AA-D7B7A983BA09}"/>
              </a:ext>
            </a:extLst>
          </p:cNvPr>
          <p:cNvCxnSpPr>
            <a:cxnSpLocks/>
            <a:stCxn id="12" idx="2"/>
            <a:endCxn id="11" idx="3"/>
          </p:cNvCxnSpPr>
          <p:nvPr/>
        </p:nvCxnSpPr>
        <p:spPr>
          <a:xfrm rot="5400000">
            <a:off x="9865316" y="4365708"/>
            <a:ext cx="462920" cy="1706652"/>
          </a:xfrm>
          <a:prstGeom prst="bentConnector2">
            <a:avLst/>
          </a:prstGeom>
          <a:ln w="28575">
            <a:solidFill>
              <a:srgbClr val="538E26"/>
            </a:solidFill>
            <a:tailEnd type="triangle"/>
          </a:ln>
        </p:spPr>
        <p:style>
          <a:lnRef idx="2">
            <a:schemeClr val="accent1"/>
          </a:lnRef>
          <a:fillRef idx="0">
            <a:schemeClr val="accent1"/>
          </a:fillRef>
          <a:effectRef idx="1">
            <a:schemeClr val="accent1"/>
          </a:effectRef>
          <a:fontRef idx="minor">
            <a:schemeClr val="tx1"/>
          </a:fontRef>
        </p:style>
      </p:cxnSp>
      <p:sp>
        <p:nvSpPr>
          <p:cNvPr id="32" name="Rectangle: Rounded Corners 31">
            <a:extLst>
              <a:ext uri="{FF2B5EF4-FFF2-40B4-BE49-F238E27FC236}">
                <a16:creationId xmlns:a16="http://schemas.microsoft.com/office/drawing/2014/main" id="{F9E07C88-106D-1D8E-D678-7F14F5DC8421}"/>
              </a:ext>
            </a:extLst>
          </p:cNvPr>
          <p:cNvSpPr/>
          <p:nvPr/>
        </p:nvSpPr>
        <p:spPr>
          <a:xfrm>
            <a:off x="9917313" y="1702315"/>
            <a:ext cx="2065580" cy="162391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Forestry Governance</a:t>
            </a:r>
          </a:p>
          <a:p>
            <a:pPr algn="ctr"/>
            <a:r>
              <a:rPr lang="en-NZ" dirty="0"/>
              <a:t>(representative on PTE Board)</a:t>
            </a:r>
          </a:p>
        </p:txBody>
      </p:sp>
      <p:cxnSp>
        <p:nvCxnSpPr>
          <p:cNvPr id="3" name="Connector: Elbow 2">
            <a:extLst>
              <a:ext uri="{FF2B5EF4-FFF2-40B4-BE49-F238E27FC236}">
                <a16:creationId xmlns:a16="http://schemas.microsoft.com/office/drawing/2014/main" id="{1330E069-DF9A-B78C-ABFB-CEE94B12AF93}"/>
              </a:ext>
            </a:extLst>
          </p:cNvPr>
          <p:cNvCxnSpPr>
            <a:cxnSpLocks/>
            <a:endCxn id="2" idx="0"/>
          </p:cNvCxnSpPr>
          <p:nvPr/>
        </p:nvCxnSpPr>
        <p:spPr>
          <a:xfrm rot="16200000" flipH="1">
            <a:off x="6456756" y="4885415"/>
            <a:ext cx="444188" cy="9632"/>
          </a:xfrm>
          <a:prstGeom prst="bentConnector3">
            <a:avLst>
              <a:gd name="adj1" fmla="val 50000"/>
            </a:avLst>
          </a:prstGeom>
          <a:ln w="28575">
            <a:solidFill>
              <a:srgbClr val="406868"/>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2" name="Rectangle: Rounded Corners 1">
            <a:extLst>
              <a:ext uri="{FF2B5EF4-FFF2-40B4-BE49-F238E27FC236}">
                <a16:creationId xmlns:a16="http://schemas.microsoft.com/office/drawing/2014/main" id="{9C13B086-44E7-587E-42A1-5F823045F12F}"/>
              </a:ext>
            </a:extLst>
          </p:cNvPr>
          <p:cNvSpPr/>
          <p:nvPr/>
        </p:nvSpPr>
        <p:spPr>
          <a:xfrm>
            <a:off x="5970089" y="5112325"/>
            <a:ext cx="1427153" cy="733425"/>
          </a:xfrm>
          <a:prstGeom prst="roundRect">
            <a:avLst/>
          </a:prstGeom>
          <a:solidFill>
            <a:srgbClr val="406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Agriculture </a:t>
            </a:r>
          </a:p>
        </p:txBody>
      </p:sp>
      <p:sp>
        <p:nvSpPr>
          <p:cNvPr id="4" name="Rectangle: Rounded Corners 3">
            <a:extLst>
              <a:ext uri="{FF2B5EF4-FFF2-40B4-BE49-F238E27FC236}">
                <a16:creationId xmlns:a16="http://schemas.microsoft.com/office/drawing/2014/main" id="{0F7308AD-AE4F-B4BA-CF7F-80241F983CFA}"/>
              </a:ext>
            </a:extLst>
          </p:cNvPr>
          <p:cNvSpPr/>
          <p:nvPr/>
        </p:nvSpPr>
        <p:spPr>
          <a:xfrm>
            <a:off x="4258725" y="5112325"/>
            <a:ext cx="1539294" cy="733425"/>
          </a:xfrm>
          <a:prstGeom prst="roundRect">
            <a:avLst/>
          </a:prstGeom>
          <a:solidFill>
            <a:srgbClr val="406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Horticulture</a:t>
            </a:r>
          </a:p>
        </p:txBody>
      </p:sp>
      <p:sp>
        <p:nvSpPr>
          <p:cNvPr id="14" name="Rectangle: Rounded Corners 13">
            <a:extLst>
              <a:ext uri="{FF2B5EF4-FFF2-40B4-BE49-F238E27FC236}">
                <a16:creationId xmlns:a16="http://schemas.microsoft.com/office/drawing/2014/main" id="{C4D477E6-C380-42B7-116D-BF274193BAF3}"/>
              </a:ext>
            </a:extLst>
          </p:cNvPr>
          <p:cNvSpPr/>
          <p:nvPr/>
        </p:nvSpPr>
        <p:spPr>
          <a:xfrm>
            <a:off x="5871101" y="3401151"/>
            <a:ext cx="2420163" cy="817918"/>
          </a:xfrm>
          <a:prstGeom prst="roundRect">
            <a:avLst/>
          </a:prstGeom>
          <a:gradFill flip="none" rotWithShape="1">
            <a:gsLst>
              <a:gs pos="37000">
                <a:srgbClr val="406868"/>
              </a:gs>
              <a:gs pos="0">
                <a:srgbClr val="538E26"/>
              </a:gs>
              <a:gs pos="100000">
                <a:srgbClr val="406868"/>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b="1" dirty="0"/>
              <a:t>Food and Fibre PTE Head Office</a:t>
            </a:r>
          </a:p>
        </p:txBody>
      </p:sp>
      <p:cxnSp>
        <p:nvCxnSpPr>
          <p:cNvPr id="28" name="Straight Arrow Connector 27">
            <a:extLst>
              <a:ext uri="{FF2B5EF4-FFF2-40B4-BE49-F238E27FC236}">
                <a16:creationId xmlns:a16="http://schemas.microsoft.com/office/drawing/2014/main" id="{FA00A68E-67BF-C274-8DDA-AEDE581EC7D2}"/>
              </a:ext>
            </a:extLst>
          </p:cNvPr>
          <p:cNvCxnSpPr>
            <a:cxnSpLocks/>
            <a:stCxn id="16" idx="2"/>
            <a:endCxn id="14" idx="0"/>
          </p:cNvCxnSpPr>
          <p:nvPr/>
        </p:nvCxnSpPr>
        <p:spPr>
          <a:xfrm>
            <a:off x="7066272" y="3029424"/>
            <a:ext cx="14911" cy="371727"/>
          </a:xfrm>
          <a:prstGeom prst="straightConnector1">
            <a:avLst/>
          </a:prstGeom>
          <a:ln w="28575">
            <a:solidFill>
              <a:srgbClr val="406868"/>
            </a:solidFill>
            <a:tailEnd type="triangle"/>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CDAEF3C0-9AA3-90E4-83BD-FE781105C31D}"/>
              </a:ext>
            </a:extLst>
          </p:cNvPr>
          <p:cNvCxnSpPr>
            <a:cxnSpLocks/>
            <a:endCxn id="16" idx="3"/>
          </p:cNvCxnSpPr>
          <p:nvPr/>
        </p:nvCxnSpPr>
        <p:spPr>
          <a:xfrm flipH="1">
            <a:off x="8994875" y="2517169"/>
            <a:ext cx="922437" cy="0"/>
          </a:xfrm>
          <a:prstGeom prst="straightConnector1">
            <a:avLst/>
          </a:prstGeom>
          <a:ln w="28575">
            <a:solidFill>
              <a:srgbClr val="538E26"/>
            </a:solidFill>
            <a:tailEnd type="triangle"/>
          </a:ln>
        </p:spPr>
        <p:style>
          <a:lnRef idx="2">
            <a:schemeClr val="accent1"/>
          </a:lnRef>
          <a:fillRef idx="0">
            <a:schemeClr val="accent1"/>
          </a:fillRef>
          <a:effectRef idx="1">
            <a:schemeClr val="accent1"/>
          </a:effectRef>
          <a:fontRef idx="minor">
            <a:schemeClr val="tx1"/>
          </a:fontRef>
        </p:style>
      </p:cxnSp>
      <p:sp>
        <p:nvSpPr>
          <p:cNvPr id="5" name="Rectangle: Rounded Corners 4">
            <a:extLst>
              <a:ext uri="{FF2B5EF4-FFF2-40B4-BE49-F238E27FC236}">
                <a16:creationId xmlns:a16="http://schemas.microsoft.com/office/drawing/2014/main" id="{69E145AF-1F3B-E67F-C2DE-7B2BEAC14911}"/>
              </a:ext>
            </a:extLst>
          </p:cNvPr>
          <p:cNvSpPr/>
          <p:nvPr/>
        </p:nvSpPr>
        <p:spPr>
          <a:xfrm>
            <a:off x="944852" y="5137875"/>
            <a:ext cx="1539294" cy="733424"/>
          </a:xfrm>
          <a:prstGeom prst="roundRect">
            <a:avLst/>
          </a:prstGeom>
          <a:solidFill>
            <a:srgbClr val="40686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NZ" dirty="0"/>
              <a:t>Seafood and other industries</a:t>
            </a:r>
          </a:p>
        </p:txBody>
      </p:sp>
      <p:cxnSp>
        <p:nvCxnSpPr>
          <p:cNvPr id="10" name="Connector: Elbow 9">
            <a:extLst>
              <a:ext uri="{FF2B5EF4-FFF2-40B4-BE49-F238E27FC236}">
                <a16:creationId xmlns:a16="http://schemas.microsoft.com/office/drawing/2014/main" id="{E3D58EA0-746D-8518-B202-C761F360DD90}"/>
              </a:ext>
            </a:extLst>
          </p:cNvPr>
          <p:cNvCxnSpPr>
            <a:cxnSpLocks/>
            <a:endCxn id="11" idx="0"/>
          </p:cNvCxnSpPr>
          <p:nvPr/>
        </p:nvCxnSpPr>
        <p:spPr>
          <a:xfrm>
            <a:off x="7066271" y="4614326"/>
            <a:ext cx="1334217" cy="469455"/>
          </a:xfrm>
          <a:prstGeom prst="bentConnector2">
            <a:avLst/>
          </a:prstGeom>
          <a:ln w="28575">
            <a:solidFill>
              <a:srgbClr val="538E26"/>
            </a:solidFill>
            <a:tailEnd type="triangle"/>
          </a:ln>
        </p:spPr>
        <p:style>
          <a:lnRef idx="2">
            <a:schemeClr val="accent1"/>
          </a:lnRef>
          <a:fillRef idx="0">
            <a:schemeClr val="accent1"/>
          </a:fillRef>
          <a:effectRef idx="1">
            <a:schemeClr val="accent1"/>
          </a:effectRef>
          <a:fontRef idx="minor">
            <a:schemeClr val="tx1"/>
          </a:fontRef>
        </p:style>
      </p:cxnSp>
      <p:cxnSp>
        <p:nvCxnSpPr>
          <p:cNvPr id="23" name="Connector: Elbow 22">
            <a:extLst>
              <a:ext uri="{FF2B5EF4-FFF2-40B4-BE49-F238E27FC236}">
                <a16:creationId xmlns:a16="http://schemas.microsoft.com/office/drawing/2014/main" id="{630A7706-6C68-5F44-7B27-5710B1B1E618}"/>
              </a:ext>
            </a:extLst>
          </p:cNvPr>
          <p:cNvCxnSpPr>
            <a:cxnSpLocks/>
            <a:endCxn id="9" idx="0"/>
          </p:cNvCxnSpPr>
          <p:nvPr/>
        </p:nvCxnSpPr>
        <p:spPr>
          <a:xfrm rot="16200000" flipH="1">
            <a:off x="3138211" y="4903005"/>
            <a:ext cx="469737" cy="1"/>
          </a:xfrm>
          <a:prstGeom prst="bentConnector3">
            <a:avLst>
              <a:gd name="adj1" fmla="val 50000"/>
            </a:avLst>
          </a:prstGeom>
          <a:ln w="28575">
            <a:solidFill>
              <a:srgbClr val="406868"/>
            </a:solidFill>
            <a:prstDash val="dash"/>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309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2AF2B-840E-7254-B6DB-E1F42F53F0CB}"/>
              </a:ext>
            </a:extLst>
          </p:cNvPr>
          <p:cNvSpPr>
            <a:spLocks noGrp="1"/>
          </p:cNvSpPr>
          <p:nvPr>
            <p:ph type="title"/>
          </p:nvPr>
        </p:nvSpPr>
        <p:spPr/>
        <p:txBody>
          <a:bodyPr/>
          <a:lstStyle/>
          <a:p>
            <a:r>
              <a:rPr lang="en-NZ" dirty="0"/>
              <a:t>Opportunities for a system reset</a:t>
            </a:r>
          </a:p>
        </p:txBody>
      </p:sp>
      <p:sp>
        <p:nvSpPr>
          <p:cNvPr id="3" name="Content Placeholder 2">
            <a:extLst>
              <a:ext uri="{FF2B5EF4-FFF2-40B4-BE49-F238E27FC236}">
                <a16:creationId xmlns:a16="http://schemas.microsoft.com/office/drawing/2014/main" id="{F231E058-B698-094E-208B-3F884D33AA64}"/>
              </a:ext>
            </a:extLst>
          </p:cNvPr>
          <p:cNvSpPr>
            <a:spLocks noGrp="1"/>
          </p:cNvSpPr>
          <p:nvPr>
            <p:ph idx="1"/>
          </p:nvPr>
        </p:nvSpPr>
        <p:spPr>
          <a:xfrm>
            <a:off x="184638" y="1483273"/>
            <a:ext cx="11822723" cy="5118494"/>
          </a:xfrm>
        </p:spPr>
        <p:txBody>
          <a:bodyPr>
            <a:normAutofit fontScale="85000" lnSpcReduction="20000"/>
          </a:bodyPr>
          <a:lstStyle/>
          <a:p>
            <a:pPr marL="0" lvl="1" indent="0">
              <a:lnSpc>
                <a:spcPct val="120000"/>
              </a:lnSpc>
              <a:buSzPct val="120000"/>
              <a:buNone/>
            </a:pPr>
            <a:r>
              <a:rPr lang="en-NZ" sz="2700" dirty="0"/>
              <a:t>We can</a:t>
            </a:r>
          </a:p>
          <a:p>
            <a:pPr marL="228600" lvl="1">
              <a:lnSpc>
                <a:spcPct val="120000"/>
              </a:lnSpc>
              <a:buSzPct val="120000"/>
            </a:pPr>
            <a:r>
              <a:rPr lang="en-NZ" sz="2700" dirty="0"/>
              <a:t>Positively and proactively shape and influence the training reset for the industry</a:t>
            </a:r>
          </a:p>
          <a:p>
            <a:pPr marL="228600" lvl="1">
              <a:lnSpc>
                <a:spcPct val="120000"/>
              </a:lnSpc>
              <a:buSzPct val="120000"/>
            </a:pPr>
            <a:r>
              <a:rPr lang="en-NZ" sz="2700" dirty="0"/>
              <a:t>Influence in where surpluses generated by the sector in training  are invested</a:t>
            </a:r>
          </a:p>
          <a:p>
            <a:pPr marL="228600" lvl="1">
              <a:lnSpc>
                <a:spcPct val="120000"/>
              </a:lnSpc>
              <a:buSzPct val="120000"/>
            </a:pPr>
            <a:r>
              <a:rPr lang="en-NZ" sz="2700" dirty="0"/>
              <a:t>Have a seat on the Board</a:t>
            </a:r>
          </a:p>
          <a:p>
            <a:pPr marL="228600" lvl="1">
              <a:lnSpc>
                <a:spcPct val="120000"/>
              </a:lnSpc>
              <a:buSzPct val="120000"/>
            </a:pPr>
            <a:r>
              <a:rPr lang="en-NZ" sz="2700" dirty="0"/>
              <a:t>Retain the Forestry Training Committee, with this entity having a tight connection back to PTE and ISB</a:t>
            </a:r>
          </a:p>
          <a:p>
            <a:pPr marL="228600" lvl="1">
              <a:lnSpc>
                <a:spcPct val="120000"/>
              </a:lnSpc>
              <a:buSzPct val="120000"/>
            </a:pPr>
            <a:r>
              <a:rPr lang="en-NZ" sz="2700" dirty="0"/>
              <a:t>Avoid subsidising other industries or be de-prioritised because of other sectors powerful lobby groups</a:t>
            </a:r>
          </a:p>
          <a:p>
            <a:pPr marL="228600" lvl="1">
              <a:lnSpc>
                <a:spcPct val="120000"/>
              </a:lnSpc>
              <a:buSzPct val="120000"/>
            </a:pPr>
            <a:r>
              <a:rPr lang="en-NZ" sz="2700" dirty="0"/>
              <a:t>Achieve greater transparency of financials, overheads and where surpluses are invested. </a:t>
            </a:r>
          </a:p>
          <a:p>
            <a:pPr marL="228600" lvl="1">
              <a:lnSpc>
                <a:spcPct val="120000"/>
              </a:lnSpc>
              <a:buSzPct val="120000"/>
            </a:pPr>
            <a:r>
              <a:rPr lang="en-NZ" sz="2700" dirty="0"/>
              <a:t>Demand that each industry to operate as a business unit where it makes sense, with its own industry advisory group to assist with feedback and accountability. The FTC could be the industry advisory group for forestry. </a:t>
            </a:r>
          </a:p>
          <a:p>
            <a:pPr marL="228600" lvl="1">
              <a:lnSpc>
                <a:spcPct val="120000"/>
              </a:lnSpc>
              <a:buSzPct val="120000"/>
            </a:pPr>
            <a:r>
              <a:rPr lang="en-NZ" sz="2700" dirty="0"/>
              <a:t>Drive for a one-stop shop for forestry vocational training.</a:t>
            </a:r>
          </a:p>
          <a:p>
            <a:pPr>
              <a:lnSpc>
                <a:spcPct val="120000"/>
              </a:lnSpc>
            </a:pPr>
            <a:endParaRPr lang="en-NZ" dirty="0"/>
          </a:p>
        </p:txBody>
      </p:sp>
    </p:spTree>
    <p:extLst>
      <p:ext uri="{BB962C8B-B14F-4D97-AF65-F5344CB8AC3E}">
        <p14:creationId xmlns:p14="http://schemas.microsoft.com/office/powerpoint/2010/main" val="689317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BFA84-0284-3359-ADAE-59A1BAED6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76F858-1AC2-0A2E-ADDA-8D4261110456}"/>
              </a:ext>
            </a:extLst>
          </p:cNvPr>
          <p:cNvSpPr>
            <a:spLocks noGrp="1"/>
          </p:cNvSpPr>
          <p:nvPr>
            <p:ph type="title"/>
          </p:nvPr>
        </p:nvSpPr>
        <p:spPr/>
        <p:txBody>
          <a:bodyPr/>
          <a:lstStyle/>
          <a:p>
            <a:r>
              <a:rPr lang="en-NZ" dirty="0"/>
              <a:t>We seek industry endorsement </a:t>
            </a:r>
          </a:p>
        </p:txBody>
      </p:sp>
      <p:sp>
        <p:nvSpPr>
          <p:cNvPr id="3" name="Content Placeholder 2">
            <a:extLst>
              <a:ext uri="{FF2B5EF4-FFF2-40B4-BE49-F238E27FC236}">
                <a16:creationId xmlns:a16="http://schemas.microsoft.com/office/drawing/2014/main" id="{BF4F7A58-A3DF-7079-07B3-D8051AC7174C}"/>
              </a:ext>
            </a:extLst>
          </p:cNvPr>
          <p:cNvSpPr>
            <a:spLocks noGrp="1"/>
          </p:cNvSpPr>
          <p:nvPr>
            <p:ph idx="1"/>
          </p:nvPr>
        </p:nvSpPr>
        <p:spPr>
          <a:xfrm>
            <a:off x="332050" y="1483273"/>
            <a:ext cx="11527900" cy="5205203"/>
          </a:xfrm>
        </p:spPr>
        <p:txBody>
          <a:bodyPr>
            <a:normAutofit fontScale="92500" lnSpcReduction="20000"/>
          </a:bodyPr>
          <a:lstStyle/>
          <a:p>
            <a:r>
              <a:rPr lang="en-NZ" dirty="0"/>
              <a:t>Government requires us to undertake industry engagement and demonstrate support</a:t>
            </a:r>
          </a:p>
          <a:p>
            <a:r>
              <a:rPr lang="en-NZ" dirty="0"/>
              <a:t>This meeting is part of that, followed by wider industry and contractor engagement planned:</a:t>
            </a:r>
          </a:p>
          <a:p>
            <a:pPr marL="0" indent="0">
              <a:buNone/>
            </a:pPr>
            <a:endParaRPr lang="en-NZ" dirty="0"/>
          </a:p>
          <a:p>
            <a:pPr marL="0" indent="0">
              <a:buNone/>
            </a:pPr>
            <a:endParaRPr lang="en-NZ" dirty="0"/>
          </a:p>
          <a:p>
            <a:pPr marL="0" indent="0">
              <a:buNone/>
            </a:pPr>
            <a:endParaRPr lang="en-NZ" dirty="0"/>
          </a:p>
          <a:p>
            <a:pPr marL="0" indent="0">
              <a:buNone/>
            </a:pPr>
            <a:endParaRPr lang="en-NZ" dirty="0"/>
          </a:p>
          <a:p>
            <a:pPr marL="0" indent="0">
              <a:buNone/>
            </a:pPr>
            <a:endParaRPr lang="en-NZ" dirty="0"/>
          </a:p>
          <a:p>
            <a:pPr marL="0" indent="0">
              <a:buNone/>
            </a:pPr>
            <a:endParaRPr lang="en-NZ" dirty="0"/>
          </a:p>
          <a:p>
            <a:pPr marL="0" indent="0">
              <a:buNone/>
            </a:pPr>
            <a:endParaRPr lang="en-NZ" dirty="0"/>
          </a:p>
          <a:p>
            <a:r>
              <a:rPr lang="en-NZ" dirty="0"/>
              <a:t>We will require a letter of support from you</a:t>
            </a:r>
          </a:p>
          <a:p>
            <a:r>
              <a:rPr lang="en-NZ" dirty="0"/>
              <a:t>The next step is creating the entity and our industry supporting this process to ensure our objectives are met</a:t>
            </a:r>
          </a:p>
        </p:txBody>
      </p:sp>
      <p:graphicFrame>
        <p:nvGraphicFramePr>
          <p:cNvPr id="4" name="Table 3">
            <a:extLst>
              <a:ext uri="{FF2B5EF4-FFF2-40B4-BE49-F238E27FC236}">
                <a16:creationId xmlns:a16="http://schemas.microsoft.com/office/drawing/2014/main" id="{C3E3E08B-2CB2-F767-81BB-8322E3C46DBB}"/>
              </a:ext>
            </a:extLst>
          </p:cNvPr>
          <p:cNvGraphicFramePr>
            <a:graphicFrameLocks noGrp="1"/>
          </p:cNvGraphicFramePr>
          <p:nvPr>
            <p:extLst>
              <p:ext uri="{D42A27DB-BD31-4B8C-83A1-F6EECF244321}">
                <p14:modId xmlns:p14="http://schemas.microsoft.com/office/powerpoint/2010/main" val="4074861538"/>
              </p:ext>
            </p:extLst>
          </p:nvPr>
        </p:nvGraphicFramePr>
        <p:xfrm>
          <a:off x="4027470" y="2640935"/>
          <a:ext cx="3616503" cy="2611100"/>
        </p:xfrm>
        <a:graphic>
          <a:graphicData uri="http://schemas.openxmlformats.org/drawingml/2006/table">
            <a:tbl>
              <a:tblPr firstRow="1" bandRow="1">
                <a:tableStyleId>{5C22544A-7EE6-4342-B048-85BDC9FD1C3A}</a:tableStyleId>
              </a:tblPr>
              <a:tblGrid>
                <a:gridCol w="1654139">
                  <a:extLst>
                    <a:ext uri="{9D8B030D-6E8A-4147-A177-3AD203B41FA5}">
                      <a16:colId xmlns:a16="http://schemas.microsoft.com/office/drawing/2014/main" val="1772532459"/>
                    </a:ext>
                  </a:extLst>
                </a:gridCol>
                <a:gridCol w="1962364">
                  <a:extLst>
                    <a:ext uri="{9D8B030D-6E8A-4147-A177-3AD203B41FA5}">
                      <a16:colId xmlns:a16="http://schemas.microsoft.com/office/drawing/2014/main" val="43624428"/>
                    </a:ext>
                  </a:extLst>
                </a:gridCol>
              </a:tblGrid>
              <a:tr h="370840">
                <a:tc>
                  <a:txBody>
                    <a:bodyPr/>
                    <a:lstStyle/>
                    <a:p>
                      <a:r>
                        <a:rPr lang="en-US" sz="1800" dirty="0"/>
                        <a:t>Date</a:t>
                      </a:r>
                      <a:endParaRPr lang="en-NZ" sz="1800" dirty="0"/>
                    </a:p>
                  </a:txBody>
                  <a:tcPr>
                    <a:solidFill>
                      <a:srgbClr val="406868"/>
                    </a:solidFill>
                  </a:tcPr>
                </a:tc>
                <a:tc>
                  <a:txBody>
                    <a:bodyPr/>
                    <a:lstStyle/>
                    <a:p>
                      <a:r>
                        <a:rPr lang="en-US" sz="1800" dirty="0"/>
                        <a:t>Place </a:t>
                      </a:r>
                      <a:endParaRPr lang="en-NZ" sz="1800" dirty="0"/>
                    </a:p>
                  </a:txBody>
                  <a:tcPr>
                    <a:solidFill>
                      <a:srgbClr val="406868"/>
                    </a:solidFill>
                  </a:tcPr>
                </a:tc>
                <a:extLst>
                  <a:ext uri="{0D108BD9-81ED-4DB2-BD59-A6C34878D82A}">
                    <a16:rowId xmlns:a16="http://schemas.microsoft.com/office/drawing/2014/main" val="2744365716"/>
                  </a:ext>
                </a:extLst>
              </a:tr>
              <a:tr h="370840">
                <a:tc>
                  <a:txBody>
                    <a:bodyPr/>
                    <a:lstStyle/>
                    <a:p>
                      <a:r>
                        <a:rPr lang="en-US" sz="1800" dirty="0"/>
                        <a:t>4</a:t>
                      </a:r>
                      <a:r>
                        <a:rPr lang="en-US" sz="1800" baseline="30000" dirty="0"/>
                        <a:t>th</a:t>
                      </a:r>
                      <a:r>
                        <a:rPr lang="en-US" sz="1800" dirty="0"/>
                        <a:t> of March</a:t>
                      </a:r>
                      <a:endParaRPr lang="en-NZ" sz="1800" dirty="0"/>
                    </a:p>
                  </a:txBody>
                  <a:tcPr>
                    <a:solidFill>
                      <a:schemeClr val="accent6">
                        <a:lumMod val="20000"/>
                        <a:lumOff val="80000"/>
                      </a:schemeClr>
                    </a:solidFill>
                  </a:tcPr>
                </a:tc>
                <a:tc>
                  <a:txBody>
                    <a:bodyPr/>
                    <a:lstStyle/>
                    <a:p>
                      <a:r>
                        <a:rPr lang="en-US" sz="1800" dirty="0"/>
                        <a:t>Whangarei</a:t>
                      </a:r>
                      <a:endParaRPr lang="en-NZ" sz="1800" dirty="0"/>
                    </a:p>
                  </a:txBody>
                  <a:tcPr>
                    <a:solidFill>
                      <a:schemeClr val="accent6">
                        <a:lumMod val="20000"/>
                        <a:lumOff val="80000"/>
                      </a:schemeClr>
                    </a:solidFill>
                  </a:tcPr>
                </a:tc>
                <a:extLst>
                  <a:ext uri="{0D108BD9-81ED-4DB2-BD59-A6C34878D82A}">
                    <a16:rowId xmlns:a16="http://schemas.microsoft.com/office/drawing/2014/main" val="3817657493"/>
                  </a:ext>
                </a:extLst>
              </a:tr>
              <a:tr h="370840">
                <a:tc>
                  <a:txBody>
                    <a:bodyPr/>
                    <a:lstStyle/>
                    <a:p>
                      <a:r>
                        <a:rPr lang="en-US" sz="1800" dirty="0"/>
                        <a:t>6</a:t>
                      </a:r>
                      <a:r>
                        <a:rPr lang="en-US" sz="1800" baseline="30000" dirty="0"/>
                        <a:t>th</a:t>
                      </a:r>
                      <a:r>
                        <a:rPr lang="en-US" sz="1800" dirty="0"/>
                        <a:t> of March</a:t>
                      </a:r>
                      <a:endParaRPr lang="en-NZ" sz="1800" dirty="0"/>
                    </a:p>
                  </a:txBody>
                  <a:tcPr/>
                </a:tc>
                <a:tc>
                  <a:txBody>
                    <a:bodyPr/>
                    <a:lstStyle/>
                    <a:p>
                      <a:r>
                        <a:rPr lang="en-US" sz="1800" dirty="0"/>
                        <a:t>Rotorua</a:t>
                      </a:r>
                      <a:endParaRPr lang="en-NZ" sz="1800" dirty="0"/>
                    </a:p>
                  </a:txBody>
                  <a:tcPr/>
                </a:tc>
                <a:extLst>
                  <a:ext uri="{0D108BD9-81ED-4DB2-BD59-A6C34878D82A}">
                    <a16:rowId xmlns:a16="http://schemas.microsoft.com/office/drawing/2014/main" val="4263738484"/>
                  </a:ext>
                </a:extLst>
              </a:tr>
              <a:tr h="370840">
                <a:tc>
                  <a:txBody>
                    <a:bodyPr/>
                    <a:lstStyle/>
                    <a:p>
                      <a:r>
                        <a:rPr lang="en-US" sz="1800" dirty="0"/>
                        <a:t>11</a:t>
                      </a:r>
                      <a:r>
                        <a:rPr lang="en-US" sz="1800" baseline="30000" dirty="0"/>
                        <a:t>th</a:t>
                      </a:r>
                      <a:r>
                        <a:rPr lang="en-US" sz="1800" dirty="0"/>
                        <a:t> of March</a:t>
                      </a:r>
                      <a:endParaRPr lang="en-NZ" sz="1800" dirty="0"/>
                    </a:p>
                  </a:txBody>
                  <a:tcPr>
                    <a:solidFill>
                      <a:schemeClr val="accent6">
                        <a:lumMod val="20000"/>
                        <a:lumOff val="80000"/>
                      </a:schemeClr>
                    </a:solidFill>
                  </a:tcPr>
                </a:tc>
                <a:tc>
                  <a:txBody>
                    <a:bodyPr/>
                    <a:lstStyle/>
                    <a:p>
                      <a:r>
                        <a:rPr lang="en-US" sz="1800" dirty="0"/>
                        <a:t>Gisborne</a:t>
                      </a:r>
                      <a:endParaRPr lang="en-NZ" sz="1800" dirty="0"/>
                    </a:p>
                  </a:txBody>
                  <a:tcPr>
                    <a:solidFill>
                      <a:schemeClr val="accent6">
                        <a:lumMod val="20000"/>
                        <a:lumOff val="80000"/>
                      </a:schemeClr>
                    </a:solidFill>
                  </a:tcPr>
                </a:tc>
                <a:extLst>
                  <a:ext uri="{0D108BD9-81ED-4DB2-BD59-A6C34878D82A}">
                    <a16:rowId xmlns:a16="http://schemas.microsoft.com/office/drawing/2014/main" val="3130155117"/>
                  </a:ext>
                </a:extLst>
              </a:tr>
              <a:tr h="386060">
                <a:tc>
                  <a:txBody>
                    <a:bodyPr/>
                    <a:lstStyle/>
                    <a:p>
                      <a:r>
                        <a:rPr lang="en-US" sz="1800" dirty="0"/>
                        <a:t>30</a:t>
                      </a:r>
                      <a:r>
                        <a:rPr lang="en-US" sz="1800" baseline="30000" dirty="0"/>
                        <a:t>th</a:t>
                      </a:r>
                      <a:r>
                        <a:rPr lang="en-US" sz="1800" dirty="0"/>
                        <a:t> of March</a:t>
                      </a:r>
                      <a:endParaRPr lang="en-NZ" sz="1800" dirty="0"/>
                    </a:p>
                  </a:txBody>
                  <a:tcPr/>
                </a:tc>
                <a:tc>
                  <a:txBody>
                    <a:bodyPr/>
                    <a:lstStyle/>
                    <a:p>
                      <a:r>
                        <a:rPr lang="en-US" sz="1800" dirty="0"/>
                        <a:t>Balclutha</a:t>
                      </a:r>
                      <a:endParaRPr lang="en-NZ" sz="1800" dirty="0"/>
                    </a:p>
                  </a:txBody>
                  <a:tcPr/>
                </a:tc>
                <a:extLst>
                  <a:ext uri="{0D108BD9-81ED-4DB2-BD59-A6C34878D82A}">
                    <a16:rowId xmlns:a16="http://schemas.microsoft.com/office/drawing/2014/main" val="1443395997"/>
                  </a:ext>
                </a:extLst>
              </a:tr>
              <a:tr h="370840">
                <a:tc>
                  <a:txBody>
                    <a:bodyPr/>
                    <a:lstStyle/>
                    <a:p>
                      <a:r>
                        <a:rPr lang="en-US" sz="1800" dirty="0"/>
                        <a:t>31</a:t>
                      </a:r>
                      <a:r>
                        <a:rPr lang="en-US" sz="1800" baseline="30000" dirty="0"/>
                        <a:t>st</a:t>
                      </a:r>
                      <a:r>
                        <a:rPr lang="en-US" sz="1800" dirty="0"/>
                        <a:t> of March</a:t>
                      </a:r>
                      <a:endParaRPr lang="en-NZ" sz="1800" dirty="0"/>
                    </a:p>
                  </a:txBody>
                  <a:tcPr>
                    <a:solidFill>
                      <a:schemeClr val="accent6">
                        <a:lumMod val="20000"/>
                        <a:lumOff val="80000"/>
                      </a:schemeClr>
                    </a:solidFill>
                  </a:tcPr>
                </a:tc>
                <a:tc>
                  <a:txBody>
                    <a:bodyPr/>
                    <a:lstStyle/>
                    <a:p>
                      <a:r>
                        <a:rPr lang="en-US" sz="1800" dirty="0"/>
                        <a:t>ONLINE</a:t>
                      </a:r>
                      <a:endParaRPr lang="en-NZ" sz="1800" dirty="0"/>
                    </a:p>
                  </a:txBody>
                  <a:tcPr>
                    <a:solidFill>
                      <a:schemeClr val="accent6">
                        <a:lumMod val="20000"/>
                        <a:lumOff val="80000"/>
                      </a:schemeClr>
                    </a:solidFill>
                  </a:tcPr>
                </a:tc>
                <a:extLst>
                  <a:ext uri="{0D108BD9-81ED-4DB2-BD59-A6C34878D82A}">
                    <a16:rowId xmlns:a16="http://schemas.microsoft.com/office/drawing/2014/main" val="1434205312"/>
                  </a:ext>
                </a:extLst>
              </a:tr>
              <a:tr h="370840">
                <a:tc>
                  <a:txBody>
                    <a:bodyPr/>
                    <a:lstStyle/>
                    <a:p>
                      <a:r>
                        <a:rPr lang="en-US" sz="1800" dirty="0">
                          <a:solidFill>
                            <a:schemeClr val="tx1"/>
                          </a:solidFill>
                        </a:rPr>
                        <a:t>1</a:t>
                      </a:r>
                      <a:r>
                        <a:rPr lang="en-US" sz="1800" baseline="30000" dirty="0">
                          <a:solidFill>
                            <a:schemeClr val="tx1"/>
                          </a:solidFill>
                        </a:rPr>
                        <a:t>st</a:t>
                      </a:r>
                      <a:r>
                        <a:rPr lang="en-US" sz="1800" dirty="0">
                          <a:solidFill>
                            <a:schemeClr val="tx1"/>
                          </a:solidFill>
                        </a:rPr>
                        <a:t> of April </a:t>
                      </a:r>
                      <a:endParaRPr lang="en-NZ" sz="1800" dirty="0">
                        <a:solidFill>
                          <a:schemeClr val="tx1"/>
                        </a:solidFill>
                      </a:endParaRPr>
                    </a:p>
                  </a:txBody>
                  <a:tcPr>
                    <a:lnB w="12700" cap="flat" cmpd="sng" algn="ctr">
                      <a:solidFill>
                        <a:srgbClr val="406868"/>
                      </a:solidFill>
                      <a:prstDash val="solid"/>
                      <a:round/>
                      <a:headEnd type="none" w="med" len="med"/>
                      <a:tailEnd type="none" w="med" len="med"/>
                    </a:lnB>
                    <a:solidFill>
                      <a:schemeClr val="bg1"/>
                    </a:solidFill>
                  </a:tcPr>
                </a:tc>
                <a:tc>
                  <a:txBody>
                    <a:bodyPr/>
                    <a:lstStyle/>
                    <a:p>
                      <a:r>
                        <a:rPr lang="en-US" sz="1800" dirty="0">
                          <a:solidFill>
                            <a:schemeClr val="tx1"/>
                          </a:solidFill>
                        </a:rPr>
                        <a:t>Nelson</a:t>
                      </a:r>
                      <a:endParaRPr lang="en-NZ" sz="1800" dirty="0">
                        <a:solidFill>
                          <a:schemeClr val="tx1"/>
                        </a:solidFill>
                      </a:endParaRPr>
                    </a:p>
                  </a:txBody>
                  <a:tcPr>
                    <a:lnB w="12700" cap="flat" cmpd="sng" algn="ctr">
                      <a:solidFill>
                        <a:srgbClr val="406868"/>
                      </a:solidFill>
                      <a:prstDash val="solid"/>
                      <a:round/>
                      <a:headEnd type="none" w="med" len="med"/>
                      <a:tailEnd type="none" w="med" len="med"/>
                    </a:lnB>
                    <a:solidFill>
                      <a:schemeClr val="bg1"/>
                    </a:solidFill>
                  </a:tcPr>
                </a:tc>
                <a:extLst>
                  <a:ext uri="{0D108BD9-81ED-4DB2-BD59-A6C34878D82A}">
                    <a16:rowId xmlns:a16="http://schemas.microsoft.com/office/drawing/2014/main" val="2313582027"/>
                  </a:ext>
                </a:extLst>
              </a:tr>
            </a:tbl>
          </a:graphicData>
        </a:graphic>
      </p:graphicFrame>
    </p:spTree>
    <p:extLst>
      <p:ext uri="{BB962C8B-B14F-4D97-AF65-F5344CB8AC3E}">
        <p14:creationId xmlns:p14="http://schemas.microsoft.com/office/powerpoint/2010/main" val="3602673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7CCB1-E720-F0D4-7A42-7F483DFC82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4577C3-8633-88E4-2E59-49E98BE9D137}"/>
              </a:ext>
            </a:extLst>
          </p:cNvPr>
          <p:cNvSpPr>
            <a:spLocks noGrp="1"/>
          </p:cNvSpPr>
          <p:nvPr>
            <p:ph type="title"/>
          </p:nvPr>
        </p:nvSpPr>
        <p:spPr/>
        <p:txBody>
          <a:bodyPr/>
          <a:lstStyle/>
          <a:p>
            <a:r>
              <a:rPr lang="en-NZ" dirty="0"/>
              <a:t>Questions</a:t>
            </a:r>
          </a:p>
        </p:txBody>
      </p:sp>
      <p:sp>
        <p:nvSpPr>
          <p:cNvPr id="7" name="TextBox 6">
            <a:extLst>
              <a:ext uri="{FF2B5EF4-FFF2-40B4-BE49-F238E27FC236}">
                <a16:creationId xmlns:a16="http://schemas.microsoft.com/office/drawing/2014/main" id="{E82F0A58-F286-BB3A-A296-6123ECD74498}"/>
              </a:ext>
            </a:extLst>
          </p:cNvPr>
          <p:cNvSpPr txBox="1"/>
          <p:nvPr/>
        </p:nvSpPr>
        <p:spPr>
          <a:xfrm>
            <a:off x="449494" y="1644537"/>
            <a:ext cx="11343113" cy="3293209"/>
          </a:xfrm>
          <a:prstGeom prst="rect">
            <a:avLst/>
          </a:prstGeom>
          <a:noFill/>
        </p:spPr>
        <p:txBody>
          <a:bodyPr wrap="square">
            <a:spAutoFit/>
          </a:bodyPr>
          <a:lstStyle/>
          <a:p>
            <a:pPr marL="228600" indent="-228600">
              <a:spcBef>
                <a:spcPts val="600"/>
              </a:spcBef>
              <a:spcAft>
                <a:spcPts val="600"/>
              </a:spcAft>
              <a:buClr>
                <a:srgbClr val="589729"/>
              </a:buClr>
              <a:buSzPct val="120000"/>
              <a:buFont typeface="Arial" panose="020B0604020202020204" pitchFamily="34" charset="0"/>
              <a:buChar char="•"/>
            </a:pPr>
            <a:r>
              <a:rPr lang="en-US" sz="2800" dirty="0"/>
              <a:t>Do you support this model?</a:t>
            </a:r>
          </a:p>
          <a:p>
            <a:pPr marL="228600" indent="-228600">
              <a:spcBef>
                <a:spcPts val="600"/>
              </a:spcBef>
              <a:spcAft>
                <a:spcPts val="600"/>
              </a:spcAft>
              <a:buClr>
                <a:srgbClr val="589729"/>
              </a:buClr>
              <a:buSzPct val="120000"/>
              <a:buFont typeface="Arial" panose="020B0604020202020204" pitchFamily="34" charset="0"/>
              <a:buChar char="•"/>
            </a:pPr>
            <a:r>
              <a:rPr lang="en-US" sz="2800" dirty="0"/>
              <a:t>What is working well?</a:t>
            </a:r>
          </a:p>
          <a:p>
            <a:pPr marL="228600" indent="-228600">
              <a:spcBef>
                <a:spcPts val="600"/>
              </a:spcBef>
              <a:spcAft>
                <a:spcPts val="600"/>
              </a:spcAft>
              <a:buClr>
                <a:srgbClr val="589729"/>
              </a:buClr>
              <a:buSzPct val="120000"/>
              <a:buFont typeface="Arial" panose="020B0604020202020204" pitchFamily="34" charset="0"/>
              <a:buChar char="•"/>
            </a:pPr>
            <a:r>
              <a:rPr lang="en-US" sz="2800" dirty="0"/>
              <a:t>What needs to change?</a:t>
            </a:r>
          </a:p>
          <a:p>
            <a:pPr marL="228600" indent="-228600">
              <a:spcBef>
                <a:spcPts val="600"/>
              </a:spcBef>
              <a:spcAft>
                <a:spcPts val="600"/>
              </a:spcAft>
              <a:buClr>
                <a:srgbClr val="589729"/>
              </a:buClr>
              <a:buSzPct val="120000"/>
              <a:buFont typeface="Arial" panose="020B0604020202020204" pitchFamily="34" charset="0"/>
              <a:buChar char="•"/>
            </a:pPr>
            <a:r>
              <a:rPr lang="en-US" sz="2800" dirty="0"/>
              <a:t>What other training needs do you have that could be filled by </a:t>
            </a:r>
            <a:r>
              <a:rPr lang="en-US" sz="2800" dirty="0" err="1"/>
              <a:t>Polytechs</a:t>
            </a:r>
            <a:r>
              <a:rPr lang="en-US" sz="2800" dirty="0"/>
              <a:t> or ITPs?</a:t>
            </a:r>
          </a:p>
          <a:p>
            <a:pPr marL="228600" indent="-228600">
              <a:spcBef>
                <a:spcPts val="600"/>
              </a:spcBef>
              <a:spcAft>
                <a:spcPts val="600"/>
              </a:spcAft>
              <a:buClr>
                <a:srgbClr val="589729"/>
              </a:buClr>
              <a:buSzPct val="120000"/>
              <a:buFont typeface="Arial" panose="020B0604020202020204" pitchFamily="34" charset="0"/>
              <a:buChar char="•"/>
            </a:pPr>
            <a:r>
              <a:rPr lang="en-US" sz="2800" dirty="0"/>
              <a:t>Any risks or concerns you see with the proposed approach?</a:t>
            </a:r>
          </a:p>
        </p:txBody>
      </p:sp>
    </p:spTree>
    <p:extLst>
      <p:ext uri="{BB962C8B-B14F-4D97-AF65-F5344CB8AC3E}">
        <p14:creationId xmlns:p14="http://schemas.microsoft.com/office/powerpoint/2010/main" val="3811684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2F16F-7EC4-7C08-00D1-98FB7DDC37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742E23-3341-64B1-4370-0C96BB81E466}"/>
              </a:ext>
            </a:extLst>
          </p:cNvPr>
          <p:cNvSpPr>
            <a:spLocks noGrp="1"/>
          </p:cNvSpPr>
          <p:nvPr>
            <p:ph type="title"/>
          </p:nvPr>
        </p:nvSpPr>
        <p:spPr/>
        <p:txBody>
          <a:bodyPr/>
          <a:lstStyle/>
          <a:p>
            <a:r>
              <a:rPr lang="en-NZ" dirty="0"/>
              <a:t>Additional slides to follow</a:t>
            </a:r>
          </a:p>
        </p:txBody>
      </p:sp>
      <p:sp>
        <p:nvSpPr>
          <p:cNvPr id="7" name="TextBox 6">
            <a:extLst>
              <a:ext uri="{FF2B5EF4-FFF2-40B4-BE49-F238E27FC236}">
                <a16:creationId xmlns:a16="http://schemas.microsoft.com/office/drawing/2014/main" id="{3E08D9BA-05C7-5398-E877-C01AE059C9CF}"/>
              </a:ext>
            </a:extLst>
          </p:cNvPr>
          <p:cNvSpPr txBox="1"/>
          <p:nvPr/>
        </p:nvSpPr>
        <p:spPr>
          <a:xfrm>
            <a:off x="582630" y="1654811"/>
            <a:ext cx="11026739" cy="954107"/>
          </a:xfrm>
          <a:prstGeom prst="rect">
            <a:avLst/>
          </a:prstGeom>
          <a:noFill/>
        </p:spPr>
        <p:txBody>
          <a:bodyPr wrap="square">
            <a:spAutoFit/>
          </a:bodyPr>
          <a:lstStyle/>
          <a:p>
            <a:pPr>
              <a:spcBef>
                <a:spcPts val="600"/>
              </a:spcBef>
              <a:spcAft>
                <a:spcPts val="600"/>
              </a:spcAft>
              <a:buClr>
                <a:srgbClr val="589729"/>
              </a:buClr>
              <a:buSzPct val="120000"/>
            </a:pPr>
            <a:r>
              <a:rPr lang="en-US" sz="2800" dirty="0"/>
              <a:t>In case there are more questions about timelines and </a:t>
            </a:r>
            <a:r>
              <a:rPr lang="en-US" sz="2800"/>
              <a:t>transitional arrangements</a:t>
            </a:r>
            <a:endParaRPr lang="en-US" sz="2800" dirty="0"/>
          </a:p>
        </p:txBody>
      </p:sp>
    </p:spTree>
    <p:extLst>
      <p:ext uri="{BB962C8B-B14F-4D97-AF65-F5344CB8AC3E}">
        <p14:creationId xmlns:p14="http://schemas.microsoft.com/office/powerpoint/2010/main" val="2755113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61B14-D170-4ECC-EC1A-42A38C8EA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507EB8-1D6A-5538-C408-99A29C02FD7F}"/>
              </a:ext>
            </a:extLst>
          </p:cNvPr>
          <p:cNvSpPr>
            <a:spLocks noGrp="1"/>
          </p:cNvSpPr>
          <p:nvPr>
            <p:ph type="title"/>
          </p:nvPr>
        </p:nvSpPr>
        <p:spPr/>
        <p:txBody>
          <a:bodyPr/>
          <a:lstStyle/>
          <a:p>
            <a:r>
              <a:rPr lang="en-NZ" dirty="0"/>
              <a:t>The timeline for transition is tight</a:t>
            </a:r>
            <a:endParaRPr lang="en-NZ" dirty="0">
              <a:solidFill>
                <a:schemeClr val="bg2"/>
              </a:solidFill>
            </a:endParaRPr>
          </a:p>
        </p:txBody>
      </p:sp>
      <p:sp>
        <p:nvSpPr>
          <p:cNvPr id="4" name="Text Placeholder 1">
            <a:extLst>
              <a:ext uri="{FF2B5EF4-FFF2-40B4-BE49-F238E27FC236}">
                <a16:creationId xmlns:a16="http://schemas.microsoft.com/office/drawing/2014/main" id="{E34B5AD4-6C10-B977-A45B-3C2643ACADA3}"/>
              </a:ext>
            </a:extLst>
          </p:cNvPr>
          <p:cNvSpPr txBox="1">
            <a:spLocks/>
          </p:cNvSpPr>
          <p:nvPr/>
        </p:nvSpPr>
        <p:spPr>
          <a:xfrm>
            <a:off x="54187" y="4199029"/>
            <a:ext cx="7330392" cy="354045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NZ" sz="1600" dirty="0">
              <a:solidFill>
                <a:srgbClr val="FF0000"/>
              </a:solidFill>
            </a:endParaRPr>
          </a:p>
        </p:txBody>
      </p:sp>
      <p:grpSp>
        <p:nvGrpSpPr>
          <p:cNvPr id="5" name="Group 4">
            <a:extLst>
              <a:ext uri="{FF2B5EF4-FFF2-40B4-BE49-F238E27FC236}">
                <a16:creationId xmlns:a16="http://schemas.microsoft.com/office/drawing/2014/main" id="{AD9CEC11-BFBC-73F2-918A-4731138D5C72}"/>
              </a:ext>
            </a:extLst>
          </p:cNvPr>
          <p:cNvGrpSpPr>
            <a:grpSpLocks/>
          </p:cNvGrpSpPr>
          <p:nvPr/>
        </p:nvGrpSpPr>
        <p:grpSpPr>
          <a:xfrm>
            <a:off x="370129" y="1610400"/>
            <a:ext cx="10636518" cy="5021625"/>
            <a:chOff x="-56769" y="41885"/>
            <a:chExt cx="6111875" cy="3819738"/>
          </a:xfrm>
        </p:grpSpPr>
        <p:sp>
          <p:nvSpPr>
            <p:cNvPr id="6" name="Graphic 231">
              <a:extLst>
                <a:ext uri="{FF2B5EF4-FFF2-40B4-BE49-F238E27FC236}">
                  <a16:creationId xmlns:a16="http://schemas.microsoft.com/office/drawing/2014/main" id="{D203C34E-510E-B351-7BC6-D4FF0D9EF22E}"/>
                </a:ext>
              </a:extLst>
            </p:cNvPr>
            <p:cNvSpPr/>
            <p:nvPr/>
          </p:nvSpPr>
          <p:spPr>
            <a:xfrm>
              <a:off x="106748" y="1412323"/>
              <a:ext cx="2825115" cy="1270"/>
            </a:xfrm>
            <a:custGeom>
              <a:avLst/>
              <a:gdLst/>
              <a:ahLst/>
              <a:cxnLst/>
              <a:rect l="l" t="t" r="r" b="b"/>
              <a:pathLst>
                <a:path w="2825115">
                  <a:moveTo>
                    <a:pt x="0" y="0"/>
                  </a:moveTo>
                  <a:lnTo>
                    <a:pt x="2824949" y="0"/>
                  </a:lnTo>
                </a:path>
              </a:pathLst>
            </a:custGeom>
            <a:ln w="6426">
              <a:solidFill>
                <a:srgbClr val="000000"/>
              </a:solidFill>
              <a:prstDash val="sysDash"/>
            </a:ln>
          </p:spPr>
          <p:txBody>
            <a:bodyPr wrap="square" lIns="0" tIns="0" rIns="0" bIns="0" rtlCol="0">
              <a:prstTxWarp prst="textNoShape">
                <a:avLst/>
              </a:prstTxWarp>
              <a:noAutofit/>
            </a:bodyPr>
            <a:lstStyle/>
            <a:p>
              <a:endParaRPr lang="en-NZ" sz="2400"/>
            </a:p>
          </p:txBody>
        </p:sp>
        <p:sp>
          <p:nvSpPr>
            <p:cNvPr id="7" name="Graphic 232">
              <a:extLst>
                <a:ext uri="{FF2B5EF4-FFF2-40B4-BE49-F238E27FC236}">
                  <a16:creationId xmlns:a16="http://schemas.microsoft.com/office/drawing/2014/main" id="{C375ACD1-D130-737A-833E-C40E26F20CAF}"/>
                </a:ext>
              </a:extLst>
            </p:cNvPr>
            <p:cNvSpPr/>
            <p:nvPr/>
          </p:nvSpPr>
          <p:spPr>
            <a:xfrm>
              <a:off x="106749" y="2132704"/>
              <a:ext cx="2825115" cy="1270"/>
            </a:xfrm>
            <a:custGeom>
              <a:avLst/>
              <a:gdLst/>
              <a:ahLst/>
              <a:cxnLst/>
              <a:rect l="l" t="t" r="r" b="b"/>
              <a:pathLst>
                <a:path w="2825115">
                  <a:moveTo>
                    <a:pt x="0" y="0"/>
                  </a:moveTo>
                  <a:lnTo>
                    <a:pt x="2824949" y="0"/>
                  </a:lnTo>
                </a:path>
              </a:pathLst>
            </a:custGeom>
            <a:ln w="6426">
              <a:solidFill>
                <a:srgbClr val="000000"/>
              </a:solidFill>
              <a:prstDash val="sysDash"/>
            </a:ln>
          </p:spPr>
          <p:txBody>
            <a:bodyPr wrap="square" lIns="0" tIns="0" rIns="0" bIns="0" rtlCol="0">
              <a:prstTxWarp prst="textNoShape">
                <a:avLst/>
              </a:prstTxWarp>
              <a:noAutofit/>
            </a:bodyPr>
            <a:lstStyle/>
            <a:p>
              <a:endParaRPr lang="en-NZ" sz="2400"/>
            </a:p>
          </p:txBody>
        </p:sp>
        <p:sp>
          <p:nvSpPr>
            <p:cNvPr id="8" name="Graphic 233">
              <a:extLst>
                <a:ext uri="{FF2B5EF4-FFF2-40B4-BE49-F238E27FC236}">
                  <a16:creationId xmlns:a16="http://schemas.microsoft.com/office/drawing/2014/main" id="{463DF43C-310A-D1FF-3F88-E46D53447CE9}"/>
                </a:ext>
              </a:extLst>
            </p:cNvPr>
            <p:cNvSpPr/>
            <p:nvPr/>
          </p:nvSpPr>
          <p:spPr>
            <a:xfrm>
              <a:off x="4459923" y="1412323"/>
              <a:ext cx="1553845" cy="1270"/>
            </a:xfrm>
            <a:custGeom>
              <a:avLst/>
              <a:gdLst/>
              <a:ahLst/>
              <a:cxnLst/>
              <a:rect l="l" t="t" r="r" b="b"/>
              <a:pathLst>
                <a:path w="1553845">
                  <a:moveTo>
                    <a:pt x="0" y="0"/>
                  </a:moveTo>
                  <a:lnTo>
                    <a:pt x="1553324" y="0"/>
                  </a:lnTo>
                </a:path>
              </a:pathLst>
            </a:custGeom>
            <a:ln w="6426">
              <a:solidFill>
                <a:srgbClr val="000000"/>
              </a:solidFill>
              <a:prstDash val="sysDash"/>
            </a:ln>
          </p:spPr>
          <p:txBody>
            <a:bodyPr wrap="square" lIns="0" tIns="0" rIns="0" bIns="0" rtlCol="0">
              <a:prstTxWarp prst="textNoShape">
                <a:avLst/>
              </a:prstTxWarp>
              <a:noAutofit/>
            </a:bodyPr>
            <a:lstStyle/>
            <a:p>
              <a:endParaRPr lang="en-NZ" sz="2400"/>
            </a:p>
          </p:txBody>
        </p:sp>
        <p:sp>
          <p:nvSpPr>
            <p:cNvPr id="9" name="Graphic 234">
              <a:extLst>
                <a:ext uri="{FF2B5EF4-FFF2-40B4-BE49-F238E27FC236}">
                  <a16:creationId xmlns:a16="http://schemas.microsoft.com/office/drawing/2014/main" id="{91E14A29-B762-650F-FC08-FFBB02EAB53E}"/>
                </a:ext>
              </a:extLst>
            </p:cNvPr>
            <p:cNvSpPr/>
            <p:nvPr/>
          </p:nvSpPr>
          <p:spPr>
            <a:xfrm>
              <a:off x="3554383" y="2132704"/>
              <a:ext cx="2459355" cy="1270"/>
            </a:xfrm>
            <a:custGeom>
              <a:avLst/>
              <a:gdLst/>
              <a:ahLst/>
              <a:cxnLst/>
              <a:rect l="l" t="t" r="r" b="b"/>
              <a:pathLst>
                <a:path w="2459355">
                  <a:moveTo>
                    <a:pt x="0" y="0"/>
                  </a:moveTo>
                  <a:lnTo>
                    <a:pt x="2458872" y="0"/>
                  </a:lnTo>
                </a:path>
              </a:pathLst>
            </a:custGeom>
            <a:ln w="6426">
              <a:solidFill>
                <a:srgbClr val="000000"/>
              </a:solidFill>
              <a:prstDash val="sysDash"/>
            </a:ln>
          </p:spPr>
          <p:txBody>
            <a:bodyPr wrap="square" lIns="0" tIns="0" rIns="0" bIns="0" rtlCol="0">
              <a:prstTxWarp prst="textNoShape">
                <a:avLst/>
              </a:prstTxWarp>
              <a:noAutofit/>
            </a:bodyPr>
            <a:lstStyle/>
            <a:p>
              <a:endParaRPr lang="en-NZ" sz="2400"/>
            </a:p>
          </p:txBody>
        </p:sp>
        <p:sp>
          <p:nvSpPr>
            <p:cNvPr id="10" name="Graphic 235">
              <a:extLst>
                <a:ext uri="{FF2B5EF4-FFF2-40B4-BE49-F238E27FC236}">
                  <a16:creationId xmlns:a16="http://schemas.microsoft.com/office/drawing/2014/main" id="{52688568-E3C3-FADD-80DC-D54B32C6E5EE}"/>
                </a:ext>
              </a:extLst>
            </p:cNvPr>
            <p:cNvSpPr/>
            <p:nvPr/>
          </p:nvSpPr>
          <p:spPr>
            <a:xfrm>
              <a:off x="1658647" y="648367"/>
              <a:ext cx="1228090" cy="2176145"/>
            </a:xfrm>
            <a:custGeom>
              <a:avLst/>
              <a:gdLst/>
              <a:ahLst/>
              <a:cxnLst/>
              <a:rect l="l" t="t" r="r" b="b"/>
              <a:pathLst>
                <a:path w="1228090" h="2176145">
                  <a:moveTo>
                    <a:pt x="701332" y="1614411"/>
                  </a:moveTo>
                  <a:lnTo>
                    <a:pt x="695604" y="1586026"/>
                  </a:lnTo>
                  <a:lnTo>
                    <a:pt x="679970" y="1562849"/>
                  </a:lnTo>
                  <a:lnTo>
                    <a:pt x="656793" y="1547215"/>
                  </a:lnTo>
                  <a:lnTo>
                    <a:pt x="628408" y="1541487"/>
                  </a:lnTo>
                  <a:lnTo>
                    <a:pt x="72923" y="1541487"/>
                  </a:lnTo>
                  <a:lnTo>
                    <a:pt x="44538" y="1547215"/>
                  </a:lnTo>
                  <a:lnTo>
                    <a:pt x="21361" y="1562849"/>
                  </a:lnTo>
                  <a:lnTo>
                    <a:pt x="5727" y="1586026"/>
                  </a:lnTo>
                  <a:lnTo>
                    <a:pt x="0" y="1614411"/>
                  </a:lnTo>
                  <a:lnTo>
                    <a:pt x="0" y="2102802"/>
                  </a:lnTo>
                  <a:lnTo>
                    <a:pt x="5727" y="2131187"/>
                  </a:lnTo>
                  <a:lnTo>
                    <a:pt x="21361" y="2154364"/>
                  </a:lnTo>
                  <a:lnTo>
                    <a:pt x="44538" y="2169998"/>
                  </a:lnTo>
                  <a:lnTo>
                    <a:pt x="72923" y="2175726"/>
                  </a:lnTo>
                  <a:lnTo>
                    <a:pt x="628408" y="2175726"/>
                  </a:lnTo>
                  <a:lnTo>
                    <a:pt x="656793" y="2169998"/>
                  </a:lnTo>
                  <a:lnTo>
                    <a:pt x="679970" y="2154364"/>
                  </a:lnTo>
                  <a:lnTo>
                    <a:pt x="695604" y="2131187"/>
                  </a:lnTo>
                  <a:lnTo>
                    <a:pt x="701332" y="2102802"/>
                  </a:lnTo>
                  <a:lnTo>
                    <a:pt x="701332" y="1614411"/>
                  </a:lnTo>
                  <a:close/>
                </a:path>
                <a:path w="1228090" h="2176145">
                  <a:moveTo>
                    <a:pt x="1227645" y="72923"/>
                  </a:moveTo>
                  <a:lnTo>
                    <a:pt x="1221917" y="44538"/>
                  </a:lnTo>
                  <a:lnTo>
                    <a:pt x="1206284" y="21361"/>
                  </a:lnTo>
                  <a:lnTo>
                    <a:pt x="1183093" y="5727"/>
                  </a:lnTo>
                  <a:lnTo>
                    <a:pt x="1154709" y="0"/>
                  </a:lnTo>
                  <a:lnTo>
                    <a:pt x="72923" y="0"/>
                  </a:lnTo>
                  <a:lnTo>
                    <a:pt x="44538" y="5727"/>
                  </a:lnTo>
                  <a:lnTo>
                    <a:pt x="21361" y="21361"/>
                  </a:lnTo>
                  <a:lnTo>
                    <a:pt x="5727" y="44538"/>
                  </a:lnTo>
                  <a:lnTo>
                    <a:pt x="0" y="72923"/>
                  </a:lnTo>
                  <a:lnTo>
                    <a:pt x="0" y="1409966"/>
                  </a:lnTo>
                  <a:lnTo>
                    <a:pt x="5727" y="1438363"/>
                  </a:lnTo>
                  <a:lnTo>
                    <a:pt x="21361" y="1461541"/>
                  </a:lnTo>
                  <a:lnTo>
                    <a:pt x="44538" y="1477175"/>
                  </a:lnTo>
                  <a:lnTo>
                    <a:pt x="72923" y="1482902"/>
                  </a:lnTo>
                  <a:lnTo>
                    <a:pt x="1154709" y="1482902"/>
                  </a:lnTo>
                  <a:lnTo>
                    <a:pt x="1183093" y="1477175"/>
                  </a:lnTo>
                  <a:lnTo>
                    <a:pt x="1206284" y="1461541"/>
                  </a:lnTo>
                  <a:lnTo>
                    <a:pt x="1221917" y="1438363"/>
                  </a:lnTo>
                  <a:lnTo>
                    <a:pt x="1227645" y="1409966"/>
                  </a:lnTo>
                  <a:lnTo>
                    <a:pt x="1227645" y="72923"/>
                  </a:lnTo>
                  <a:close/>
                </a:path>
              </a:pathLst>
            </a:custGeom>
            <a:solidFill>
              <a:schemeClr val="bg2">
                <a:lumMod val="75000"/>
              </a:schemeClr>
            </a:solidFill>
          </p:spPr>
          <p:txBody>
            <a:bodyPr wrap="square" lIns="0" tIns="0" rIns="0" bIns="0" rtlCol="0">
              <a:prstTxWarp prst="textNoShape">
                <a:avLst/>
              </a:prstTxWarp>
              <a:noAutofit/>
            </a:bodyPr>
            <a:lstStyle/>
            <a:p>
              <a:endParaRPr lang="en-NZ" sz="2400"/>
            </a:p>
          </p:txBody>
        </p:sp>
        <p:sp>
          <p:nvSpPr>
            <p:cNvPr id="11" name="Graphic 236">
              <a:extLst>
                <a:ext uri="{FF2B5EF4-FFF2-40B4-BE49-F238E27FC236}">
                  <a16:creationId xmlns:a16="http://schemas.microsoft.com/office/drawing/2014/main" id="{B5C4E814-71EF-546E-F4DE-7FDCD6F1D610}"/>
                </a:ext>
              </a:extLst>
            </p:cNvPr>
            <p:cNvSpPr/>
            <p:nvPr/>
          </p:nvSpPr>
          <p:spPr>
            <a:xfrm>
              <a:off x="2398307" y="2213848"/>
              <a:ext cx="476250" cy="634365"/>
            </a:xfrm>
            <a:custGeom>
              <a:avLst/>
              <a:gdLst/>
              <a:ahLst/>
              <a:cxnLst/>
              <a:rect l="l" t="t" r="r" b="b"/>
              <a:pathLst>
                <a:path w="476250" h="634365">
                  <a:moveTo>
                    <a:pt x="403136" y="0"/>
                  </a:moveTo>
                  <a:lnTo>
                    <a:pt x="72923" y="0"/>
                  </a:lnTo>
                  <a:lnTo>
                    <a:pt x="44539" y="5731"/>
                  </a:lnTo>
                  <a:lnTo>
                    <a:pt x="21359" y="21359"/>
                  </a:lnTo>
                  <a:lnTo>
                    <a:pt x="5731" y="44539"/>
                  </a:lnTo>
                  <a:lnTo>
                    <a:pt x="0" y="72923"/>
                  </a:lnTo>
                  <a:lnTo>
                    <a:pt x="0" y="561314"/>
                  </a:lnTo>
                  <a:lnTo>
                    <a:pt x="5731" y="589698"/>
                  </a:lnTo>
                  <a:lnTo>
                    <a:pt x="21359" y="612878"/>
                  </a:lnTo>
                  <a:lnTo>
                    <a:pt x="44539" y="628506"/>
                  </a:lnTo>
                  <a:lnTo>
                    <a:pt x="72923" y="634238"/>
                  </a:lnTo>
                  <a:lnTo>
                    <a:pt x="403136" y="634238"/>
                  </a:lnTo>
                  <a:lnTo>
                    <a:pt x="431520" y="628506"/>
                  </a:lnTo>
                  <a:lnTo>
                    <a:pt x="454699" y="612878"/>
                  </a:lnTo>
                  <a:lnTo>
                    <a:pt x="470328" y="589698"/>
                  </a:lnTo>
                  <a:lnTo>
                    <a:pt x="476059" y="561314"/>
                  </a:lnTo>
                  <a:lnTo>
                    <a:pt x="476059" y="72923"/>
                  </a:lnTo>
                  <a:lnTo>
                    <a:pt x="470328" y="44539"/>
                  </a:lnTo>
                  <a:lnTo>
                    <a:pt x="454699" y="21359"/>
                  </a:lnTo>
                  <a:lnTo>
                    <a:pt x="431520" y="5731"/>
                  </a:lnTo>
                  <a:lnTo>
                    <a:pt x="403136" y="0"/>
                  </a:lnTo>
                  <a:close/>
                </a:path>
              </a:pathLst>
            </a:custGeom>
            <a:solidFill>
              <a:srgbClr val="AEC989">
                <a:alpha val="51765"/>
              </a:srgbClr>
            </a:solidFill>
          </p:spPr>
          <p:txBody>
            <a:bodyPr wrap="square" lIns="0" tIns="0" rIns="0" bIns="0" rtlCol="0">
              <a:prstTxWarp prst="textNoShape">
                <a:avLst/>
              </a:prstTxWarp>
              <a:noAutofit/>
            </a:bodyPr>
            <a:lstStyle/>
            <a:p>
              <a:endParaRPr lang="en-NZ" sz="2400"/>
            </a:p>
          </p:txBody>
        </p:sp>
        <p:sp>
          <p:nvSpPr>
            <p:cNvPr id="12" name="Graphic 237">
              <a:extLst>
                <a:ext uri="{FF2B5EF4-FFF2-40B4-BE49-F238E27FC236}">
                  <a16:creationId xmlns:a16="http://schemas.microsoft.com/office/drawing/2014/main" id="{9EDE6E8E-FD3F-2E4B-6941-3413D03E154B}"/>
                </a:ext>
              </a:extLst>
            </p:cNvPr>
            <p:cNvSpPr/>
            <p:nvPr/>
          </p:nvSpPr>
          <p:spPr>
            <a:xfrm>
              <a:off x="2934919" y="648361"/>
              <a:ext cx="1522095" cy="1483360"/>
            </a:xfrm>
            <a:custGeom>
              <a:avLst/>
              <a:gdLst/>
              <a:ahLst/>
              <a:cxnLst/>
              <a:rect l="l" t="t" r="r" b="b"/>
              <a:pathLst>
                <a:path w="1522095" h="1483360">
                  <a:moveTo>
                    <a:pt x="1448854" y="0"/>
                  </a:moveTo>
                  <a:lnTo>
                    <a:pt x="72923" y="0"/>
                  </a:lnTo>
                  <a:lnTo>
                    <a:pt x="44539" y="5731"/>
                  </a:lnTo>
                  <a:lnTo>
                    <a:pt x="21359" y="21359"/>
                  </a:lnTo>
                  <a:lnTo>
                    <a:pt x="5731" y="44539"/>
                  </a:lnTo>
                  <a:lnTo>
                    <a:pt x="0" y="72923"/>
                  </a:lnTo>
                  <a:lnTo>
                    <a:pt x="0" y="1409966"/>
                  </a:lnTo>
                  <a:lnTo>
                    <a:pt x="5731" y="1438357"/>
                  </a:lnTo>
                  <a:lnTo>
                    <a:pt x="21359" y="1461541"/>
                  </a:lnTo>
                  <a:lnTo>
                    <a:pt x="44539" y="1477171"/>
                  </a:lnTo>
                  <a:lnTo>
                    <a:pt x="72923" y="1482902"/>
                  </a:lnTo>
                  <a:lnTo>
                    <a:pt x="1448854" y="1482902"/>
                  </a:lnTo>
                  <a:lnTo>
                    <a:pt x="1477245" y="1477171"/>
                  </a:lnTo>
                  <a:lnTo>
                    <a:pt x="1500428" y="1461541"/>
                  </a:lnTo>
                  <a:lnTo>
                    <a:pt x="1516058" y="1438357"/>
                  </a:lnTo>
                  <a:lnTo>
                    <a:pt x="1521790" y="1409966"/>
                  </a:lnTo>
                  <a:lnTo>
                    <a:pt x="1521790" y="72923"/>
                  </a:lnTo>
                  <a:lnTo>
                    <a:pt x="1516058" y="44539"/>
                  </a:lnTo>
                  <a:lnTo>
                    <a:pt x="1500428" y="21359"/>
                  </a:lnTo>
                  <a:lnTo>
                    <a:pt x="1477245" y="5731"/>
                  </a:lnTo>
                  <a:lnTo>
                    <a:pt x="1448854" y="0"/>
                  </a:lnTo>
                  <a:close/>
                </a:path>
              </a:pathLst>
            </a:custGeom>
            <a:solidFill>
              <a:srgbClr val="75ACAB"/>
            </a:solidFill>
          </p:spPr>
          <p:txBody>
            <a:bodyPr wrap="square" lIns="0" tIns="0" rIns="0" bIns="0" rtlCol="0">
              <a:prstTxWarp prst="textNoShape">
                <a:avLst/>
              </a:prstTxWarp>
              <a:noAutofit/>
            </a:bodyPr>
            <a:lstStyle/>
            <a:p>
              <a:endParaRPr lang="en-NZ" sz="2400"/>
            </a:p>
          </p:txBody>
        </p:sp>
        <p:sp>
          <p:nvSpPr>
            <p:cNvPr id="13" name="Graphic 238">
              <a:extLst>
                <a:ext uri="{FF2B5EF4-FFF2-40B4-BE49-F238E27FC236}">
                  <a16:creationId xmlns:a16="http://schemas.microsoft.com/office/drawing/2014/main" id="{A6F23075-EBE3-A0F8-DD55-7C4545B5802F}"/>
                </a:ext>
              </a:extLst>
            </p:cNvPr>
            <p:cNvSpPr/>
            <p:nvPr/>
          </p:nvSpPr>
          <p:spPr>
            <a:xfrm>
              <a:off x="2934919" y="1708372"/>
              <a:ext cx="616585" cy="1116330"/>
            </a:xfrm>
            <a:custGeom>
              <a:avLst/>
              <a:gdLst/>
              <a:ahLst/>
              <a:cxnLst/>
              <a:rect l="l" t="t" r="r" b="b"/>
              <a:pathLst>
                <a:path w="616585" h="1116330">
                  <a:moveTo>
                    <a:pt x="543318" y="0"/>
                  </a:moveTo>
                  <a:lnTo>
                    <a:pt x="72923" y="0"/>
                  </a:lnTo>
                  <a:lnTo>
                    <a:pt x="44539" y="5731"/>
                  </a:lnTo>
                  <a:lnTo>
                    <a:pt x="21359" y="21359"/>
                  </a:lnTo>
                  <a:lnTo>
                    <a:pt x="5731" y="44539"/>
                  </a:lnTo>
                  <a:lnTo>
                    <a:pt x="0" y="72923"/>
                  </a:lnTo>
                  <a:lnTo>
                    <a:pt x="0" y="1042784"/>
                  </a:lnTo>
                  <a:lnTo>
                    <a:pt x="5731" y="1071175"/>
                  </a:lnTo>
                  <a:lnTo>
                    <a:pt x="21359" y="1094359"/>
                  </a:lnTo>
                  <a:lnTo>
                    <a:pt x="44539" y="1109989"/>
                  </a:lnTo>
                  <a:lnTo>
                    <a:pt x="72923" y="1115720"/>
                  </a:lnTo>
                  <a:lnTo>
                    <a:pt x="543318" y="1115720"/>
                  </a:lnTo>
                  <a:lnTo>
                    <a:pt x="571702" y="1109989"/>
                  </a:lnTo>
                  <a:lnTo>
                    <a:pt x="594882" y="1094359"/>
                  </a:lnTo>
                  <a:lnTo>
                    <a:pt x="610511" y="1071175"/>
                  </a:lnTo>
                  <a:lnTo>
                    <a:pt x="616242" y="1042784"/>
                  </a:lnTo>
                  <a:lnTo>
                    <a:pt x="616242" y="72923"/>
                  </a:lnTo>
                  <a:lnTo>
                    <a:pt x="610511" y="44539"/>
                  </a:lnTo>
                  <a:lnTo>
                    <a:pt x="594882" y="21359"/>
                  </a:lnTo>
                  <a:lnTo>
                    <a:pt x="571702" y="5731"/>
                  </a:lnTo>
                  <a:lnTo>
                    <a:pt x="543318" y="0"/>
                  </a:lnTo>
                  <a:close/>
                </a:path>
              </a:pathLst>
            </a:custGeom>
            <a:solidFill>
              <a:schemeClr val="accent1">
                <a:lumMod val="40000"/>
                <a:lumOff val="60000"/>
              </a:schemeClr>
            </a:solidFill>
          </p:spPr>
          <p:txBody>
            <a:bodyPr wrap="square" lIns="0" tIns="0" rIns="0" bIns="0" rtlCol="0">
              <a:prstTxWarp prst="textNoShape">
                <a:avLst/>
              </a:prstTxWarp>
              <a:noAutofit/>
            </a:bodyPr>
            <a:lstStyle/>
            <a:p>
              <a:endParaRPr lang="en-NZ" sz="2400"/>
            </a:p>
          </p:txBody>
        </p:sp>
        <p:sp>
          <p:nvSpPr>
            <p:cNvPr id="14" name="Graphic 239">
              <a:extLst>
                <a:ext uri="{FF2B5EF4-FFF2-40B4-BE49-F238E27FC236}">
                  <a16:creationId xmlns:a16="http://schemas.microsoft.com/office/drawing/2014/main" id="{DF5686CB-0EB1-B34F-7C02-CB20BD53DD99}"/>
                </a:ext>
              </a:extLst>
            </p:cNvPr>
            <p:cNvSpPr/>
            <p:nvPr/>
          </p:nvSpPr>
          <p:spPr>
            <a:xfrm>
              <a:off x="3575812" y="2189848"/>
              <a:ext cx="494665" cy="634365"/>
            </a:xfrm>
            <a:custGeom>
              <a:avLst/>
              <a:gdLst/>
              <a:ahLst/>
              <a:cxnLst/>
              <a:rect l="l" t="t" r="r" b="b"/>
              <a:pathLst>
                <a:path w="494665" h="634365">
                  <a:moveTo>
                    <a:pt x="421360" y="0"/>
                  </a:moveTo>
                  <a:lnTo>
                    <a:pt x="72923" y="0"/>
                  </a:lnTo>
                  <a:lnTo>
                    <a:pt x="44534" y="5731"/>
                  </a:lnTo>
                  <a:lnTo>
                    <a:pt x="21355" y="21359"/>
                  </a:lnTo>
                  <a:lnTo>
                    <a:pt x="5729" y="44539"/>
                  </a:lnTo>
                  <a:lnTo>
                    <a:pt x="0" y="72923"/>
                  </a:lnTo>
                  <a:lnTo>
                    <a:pt x="0" y="561314"/>
                  </a:lnTo>
                  <a:lnTo>
                    <a:pt x="5729" y="589698"/>
                  </a:lnTo>
                  <a:lnTo>
                    <a:pt x="21355" y="612878"/>
                  </a:lnTo>
                  <a:lnTo>
                    <a:pt x="44534" y="628506"/>
                  </a:lnTo>
                  <a:lnTo>
                    <a:pt x="72923" y="634238"/>
                  </a:lnTo>
                  <a:lnTo>
                    <a:pt x="421360" y="634238"/>
                  </a:lnTo>
                  <a:lnTo>
                    <a:pt x="449751" y="628506"/>
                  </a:lnTo>
                  <a:lnTo>
                    <a:pt x="472935" y="612878"/>
                  </a:lnTo>
                  <a:lnTo>
                    <a:pt x="488565" y="589698"/>
                  </a:lnTo>
                  <a:lnTo>
                    <a:pt x="494296" y="561314"/>
                  </a:lnTo>
                  <a:lnTo>
                    <a:pt x="494296" y="72923"/>
                  </a:lnTo>
                  <a:lnTo>
                    <a:pt x="488565" y="44539"/>
                  </a:lnTo>
                  <a:lnTo>
                    <a:pt x="472935" y="21359"/>
                  </a:lnTo>
                  <a:lnTo>
                    <a:pt x="449751" y="5731"/>
                  </a:lnTo>
                  <a:lnTo>
                    <a:pt x="421360" y="0"/>
                  </a:lnTo>
                  <a:close/>
                </a:path>
              </a:pathLst>
            </a:custGeom>
            <a:solidFill>
              <a:srgbClr val="FFC000"/>
            </a:solidFill>
          </p:spPr>
          <p:txBody>
            <a:bodyPr wrap="square" lIns="0" tIns="0" rIns="0" bIns="0" rtlCol="0">
              <a:prstTxWarp prst="textNoShape">
                <a:avLst/>
              </a:prstTxWarp>
              <a:noAutofit/>
            </a:bodyPr>
            <a:lstStyle/>
            <a:p>
              <a:endParaRPr lang="en-NZ" sz="2400"/>
            </a:p>
          </p:txBody>
        </p:sp>
        <p:sp>
          <p:nvSpPr>
            <p:cNvPr id="15" name="Graphic 240">
              <a:extLst>
                <a:ext uri="{FF2B5EF4-FFF2-40B4-BE49-F238E27FC236}">
                  <a16:creationId xmlns:a16="http://schemas.microsoft.com/office/drawing/2014/main" id="{2BA0F67A-A9CB-FAE2-F753-9A62F1EBA04B}"/>
                </a:ext>
              </a:extLst>
            </p:cNvPr>
            <p:cNvSpPr/>
            <p:nvPr/>
          </p:nvSpPr>
          <p:spPr>
            <a:xfrm>
              <a:off x="4102509" y="2189848"/>
              <a:ext cx="342463" cy="634365"/>
            </a:xfrm>
            <a:custGeom>
              <a:avLst/>
              <a:gdLst/>
              <a:ahLst/>
              <a:cxnLst/>
              <a:rect l="l" t="t" r="r" b="b"/>
              <a:pathLst>
                <a:path w="302260" h="634365">
                  <a:moveTo>
                    <a:pt x="228955" y="0"/>
                  </a:moveTo>
                  <a:lnTo>
                    <a:pt x="72923" y="0"/>
                  </a:lnTo>
                  <a:lnTo>
                    <a:pt x="44534" y="5731"/>
                  </a:lnTo>
                  <a:lnTo>
                    <a:pt x="21355" y="21359"/>
                  </a:lnTo>
                  <a:lnTo>
                    <a:pt x="5729" y="44539"/>
                  </a:lnTo>
                  <a:lnTo>
                    <a:pt x="0" y="72923"/>
                  </a:lnTo>
                  <a:lnTo>
                    <a:pt x="0" y="561314"/>
                  </a:lnTo>
                  <a:lnTo>
                    <a:pt x="5729" y="589698"/>
                  </a:lnTo>
                  <a:lnTo>
                    <a:pt x="21355" y="612878"/>
                  </a:lnTo>
                  <a:lnTo>
                    <a:pt x="44534" y="628506"/>
                  </a:lnTo>
                  <a:lnTo>
                    <a:pt x="72923" y="634238"/>
                  </a:lnTo>
                  <a:lnTo>
                    <a:pt x="228955" y="634238"/>
                  </a:lnTo>
                  <a:lnTo>
                    <a:pt x="257346" y="628506"/>
                  </a:lnTo>
                  <a:lnTo>
                    <a:pt x="280530" y="612878"/>
                  </a:lnTo>
                  <a:lnTo>
                    <a:pt x="296160" y="589698"/>
                  </a:lnTo>
                  <a:lnTo>
                    <a:pt x="301891" y="561314"/>
                  </a:lnTo>
                  <a:lnTo>
                    <a:pt x="301891" y="72923"/>
                  </a:lnTo>
                  <a:lnTo>
                    <a:pt x="296160" y="44539"/>
                  </a:lnTo>
                  <a:lnTo>
                    <a:pt x="280530" y="21359"/>
                  </a:lnTo>
                  <a:lnTo>
                    <a:pt x="257346" y="5731"/>
                  </a:lnTo>
                  <a:lnTo>
                    <a:pt x="228955" y="0"/>
                  </a:lnTo>
                  <a:close/>
                </a:path>
              </a:pathLst>
            </a:custGeom>
            <a:solidFill>
              <a:srgbClr val="8ABB5D"/>
            </a:solidFill>
          </p:spPr>
          <p:txBody>
            <a:bodyPr wrap="square" lIns="0" tIns="0" rIns="0" bIns="0" rtlCol="0">
              <a:prstTxWarp prst="textNoShape">
                <a:avLst/>
              </a:prstTxWarp>
              <a:noAutofit/>
            </a:bodyPr>
            <a:lstStyle/>
            <a:p>
              <a:endParaRPr lang="en-NZ" sz="2400"/>
            </a:p>
          </p:txBody>
        </p:sp>
        <p:sp>
          <p:nvSpPr>
            <p:cNvPr id="16" name="Graphic 241">
              <a:extLst>
                <a:ext uri="{FF2B5EF4-FFF2-40B4-BE49-F238E27FC236}">
                  <a16:creationId xmlns:a16="http://schemas.microsoft.com/office/drawing/2014/main" id="{09ED0F60-381B-6939-D3C3-08B6CFE2E8FC}"/>
                </a:ext>
              </a:extLst>
            </p:cNvPr>
            <p:cNvSpPr/>
            <p:nvPr/>
          </p:nvSpPr>
          <p:spPr>
            <a:xfrm>
              <a:off x="4505333" y="648361"/>
              <a:ext cx="1371600" cy="1060450"/>
            </a:xfrm>
            <a:custGeom>
              <a:avLst/>
              <a:gdLst/>
              <a:ahLst/>
              <a:cxnLst/>
              <a:rect l="l" t="t" r="r" b="b"/>
              <a:pathLst>
                <a:path w="1371600" h="1060450">
                  <a:moveTo>
                    <a:pt x="1298130" y="0"/>
                  </a:moveTo>
                  <a:lnTo>
                    <a:pt x="72923" y="0"/>
                  </a:lnTo>
                  <a:lnTo>
                    <a:pt x="44539" y="5731"/>
                  </a:lnTo>
                  <a:lnTo>
                    <a:pt x="21359" y="21359"/>
                  </a:lnTo>
                  <a:lnTo>
                    <a:pt x="5731" y="44539"/>
                  </a:lnTo>
                  <a:lnTo>
                    <a:pt x="0" y="72923"/>
                  </a:lnTo>
                  <a:lnTo>
                    <a:pt x="0" y="987082"/>
                  </a:lnTo>
                  <a:lnTo>
                    <a:pt x="5731" y="1015466"/>
                  </a:lnTo>
                  <a:lnTo>
                    <a:pt x="21359" y="1038645"/>
                  </a:lnTo>
                  <a:lnTo>
                    <a:pt x="44539" y="1054274"/>
                  </a:lnTo>
                  <a:lnTo>
                    <a:pt x="72923" y="1060005"/>
                  </a:lnTo>
                  <a:lnTo>
                    <a:pt x="1298130" y="1060005"/>
                  </a:lnTo>
                  <a:lnTo>
                    <a:pt x="1326514" y="1054274"/>
                  </a:lnTo>
                  <a:lnTo>
                    <a:pt x="1349694" y="1038645"/>
                  </a:lnTo>
                  <a:lnTo>
                    <a:pt x="1365322" y="1015466"/>
                  </a:lnTo>
                  <a:lnTo>
                    <a:pt x="1371053" y="987082"/>
                  </a:lnTo>
                  <a:lnTo>
                    <a:pt x="1371053" y="72923"/>
                  </a:lnTo>
                  <a:lnTo>
                    <a:pt x="1365322" y="44539"/>
                  </a:lnTo>
                  <a:lnTo>
                    <a:pt x="1349694" y="21359"/>
                  </a:lnTo>
                  <a:lnTo>
                    <a:pt x="1326514" y="5731"/>
                  </a:lnTo>
                  <a:lnTo>
                    <a:pt x="1298130" y="0"/>
                  </a:lnTo>
                  <a:close/>
                </a:path>
              </a:pathLst>
            </a:custGeom>
            <a:solidFill>
              <a:srgbClr val="406868"/>
            </a:solidFill>
          </p:spPr>
          <p:txBody>
            <a:bodyPr wrap="square" lIns="0" tIns="0" rIns="0" bIns="0" rtlCol="0">
              <a:prstTxWarp prst="textNoShape">
                <a:avLst/>
              </a:prstTxWarp>
              <a:noAutofit/>
            </a:bodyPr>
            <a:lstStyle/>
            <a:p>
              <a:endParaRPr lang="en-NZ" sz="2400">
                <a:solidFill>
                  <a:schemeClr val="bg2"/>
                </a:solidFill>
              </a:endParaRPr>
            </a:p>
          </p:txBody>
        </p:sp>
        <p:sp>
          <p:nvSpPr>
            <p:cNvPr id="17" name="Graphic 242">
              <a:extLst>
                <a:ext uri="{FF2B5EF4-FFF2-40B4-BE49-F238E27FC236}">
                  <a16:creationId xmlns:a16="http://schemas.microsoft.com/office/drawing/2014/main" id="{953B5B7A-EFC3-9AE9-86CE-050722174CDA}"/>
                </a:ext>
              </a:extLst>
            </p:cNvPr>
            <p:cNvSpPr/>
            <p:nvPr/>
          </p:nvSpPr>
          <p:spPr>
            <a:xfrm>
              <a:off x="5215118" y="1769246"/>
              <a:ext cx="657225" cy="1039303"/>
            </a:xfrm>
            <a:custGeom>
              <a:avLst/>
              <a:gdLst/>
              <a:ahLst/>
              <a:cxnLst/>
              <a:rect l="l" t="t" r="r" b="b"/>
              <a:pathLst>
                <a:path w="657225" h="1060450">
                  <a:moveTo>
                    <a:pt x="584187" y="0"/>
                  </a:moveTo>
                  <a:lnTo>
                    <a:pt x="72923" y="0"/>
                  </a:lnTo>
                  <a:lnTo>
                    <a:pt x="44539" y="5731"/>
                  </a:lnTo>
                  <a:lnTo>
                    <a:pt x="21359" y="21359"/>
                  </a:lnTo>
                  <a:lnTo>
                    <a:pt x="5731" y="44539"/>
                  </a:lnTo>
                  <a:lnTo>
                    <a:pt x="0" y="72923"/>
                  </a:lnTo>
                  <a:lnTo>
                    <a:pt x="0" y="987082"/>
                  </a:lnTo>
                  <a:lnTo>
                    <a:pt x="5731" y="1015466"/>
                  </a:lnTo>
                  <a:lnTo>
                    <a:pt x="21359" y="1038645"/>
                  </a:lnTo>
                  <a:lnTo>
                    <a:pt x="44539" y="1054274"/>
                  </a:lnTo>
                  <a:lnTo>
                    <a:pt x="72923" y="1060005"/>
                  </a:lnTo>
                  <a:lnTo>
                    <a:pt x="584187" y="1060005"/>
                  </a:lnTo>
                  <a:lnTo>
                    <a:pt x="612578" y="1054274"/>
                  </a:lnTo>
                  <a:lnTo>
                    <a:pt x="635762" y="1038645"/>
                  </a:lnTo>
                  <a:lnTo>
                    <a:pt x="651392" y="1015466"/>
                  </a:lnTo>
                  <a:lnTo>
                    <a:pt x="657123" y="987082"/>
                  </a:lnTo>
                  <a:lnTo>
                    <a:pt x="657123" y="72923"/>
                  </a:lnTo>
                  <a:lnTo>
                    <a:pt x="651392" y="44539"/>
                  </a:lnTo>
                  <a:lnTo>
                    <a:pt x="635762" y="21359"/>
                  </a:lnTo>
                  <a:lnTo>
                    <a:pt x="612578" y="5731"/>
                  </a:lnTo>
                  <a:lnTo>
                    <a:pt x="584187" y="0"/>
                  </a:lnTo>
                  <a:close/>
                </a:path>
              </a:pathLst>
            </a:custGeom>
            <a:solidFill>
              <a:srgbClr val="589729"/>
            </a:solidFill>
          </p:spPr>
          <p:txBody>
            <a:bodyPr wrap="square" lIns="0" tIns="0" rIns="0" bIns="0" rtlCol="0">
              <a:prstTxWarp prst="textNoShape">
                <a:avLst/>
              </a:prstTxWarp>
              <a:noAutofit/>
            </a:bodyPr>
            <a:lstStyle/>
            <a:p>
              <a:endParaRPr lang="en-NZ" sz="2400">
                <a:solidFill>
                  <a:schemeClr val="bg2"/>
                </a:solidFill>
              </a:endParaRPr>
            </a:p>
          </p:txBody>
        </p:sp>
        <p:sp>
          <p:nvSpPr>
            <p:cNvPr id="18" name="Graphic 243">
              <a:extLst>
                <a:ext uri="{FF2B5EF4-FFF2-40B4-BE49-F238E27FC236}">
                  <a16:creationId xmlns:a16="http://schemas.microsoft.com/office/drawing/2014/main" id="{27DDC0D9-6499-732F-C8DD-7E2E5C3CCD3D}"/>
                </a:ext>
              </a:extLst>
            </p:cNvPr>
            <p:cNvSpPr/>
            <p:nvPr/>
          </p:nvSpPr>
          <p:spPr>
            <a:xfrm>
              <a:off x="4527837" y="1769246"/>
              <a:ext cx="657225" cy="1039303"/>
            </a:xfrm>
            <a:custGeom>
              <a:avLst/>
              <a:gdLst/>
              <a:ahLst/>
              <a:cxnLst/>
              <a:rect l="l" t="t" r="r" b="b"/>
              <a:pathLst>
                <a:path w="657225" h="1060450">
                  <a:moveTo>
                    <a:pt x="584187" y="0"/>
                  </a:moveTo>
                  <a:lnTo>
                    <a:pt x="72923" y="0"/>
                  </a:lnTo>
                  <a:lnTo>
                    <a:pt x="44539" y="5731"/>
                  </a:lnTo>
                  <a:lnTo>
                    <a:pt x="21359" y="21359"/>
                  </a:lnTo>
                  <a:lnTo>
                    <a:pt x="5731" y="44539"/>
                  </a:lnTo>
                  <a:lnTo>
                    <a:pt x="0" y="72923"/>
                  </a:lnTo>
                  <a:lnTo>
                    <a:pt x="0" y="987082"/>
                  </a:lnTo>
                  <a:lnTo>
                    <a:pt x="5731" y="1015466"/>
                  </a:lnTo>
                  <a:lnTo>
                    <a:pt x="21359" y="1038645"/>
                  </a:lnTo>
                  <a:lnTo>
                    <a:pt x="44539" y="1054274"/>
                  </a:lnTo>
                  <a:lnTo>
                    <a:pt x="72923" y="1060005"/>
                  </a:lnTo>
                  <a:lnTo>
                    <a:pt x="584187" y="1060005"/>
                  </a:lnTo>
                  <a:lnTo>
                    <a:pt x="612578" y="1054274"/>
                  </a:lnTo>
                  <a:lnTo>
                    <a:pt x="635762" y="1038645"/>
                  </a:lnTo>
                  <a:lnTo>
                    <a:pt x="651392" y="1015466"/>
                  </a:lnTo>
                  <a:lnTo>
                    <a:pt x="657123" y="987082"/>
                  </a:lnTo>
                  <a:lnTo>
                    <a:pt x="657123" y="72923"/>
                  </a:lnTo>
                  <a:lnTo>
                    <a:pt x="651392" y="44539"/>
                  </a:lnTo>
                  <a:lnTo>
                    <a:pt x="635762" y="21359"/>
                  </a:lnTo>
                  <a:lnTo>
                    <a:pt x="612578" y="5731"/>
                  </a:lnTo>
                  <a:lnTo>
                    <a:pt x="584187" y="0"/>
                  </a:lnTo>
                  <a:close/>
                </a:path>
              </a:pathLst>
            </a:custGeom>
            <a:solidFill>
              <a:srgbClr val="FDBA12"/>
            </a:solidFill>
          </p:spPr>
          <p:txBody>
            <a:bodyPr wrap="square" lIns="0" tIns="0" rIns="0" bIns="0" rtlCol="0">
              <a:prstTxWarp prst="textNoShape">
                <a:avLst/>
              </a:prstTxWarp>
              <a:noAutofit/>
            </a:bodyPr>
            <a:lstStyle/>
            <a:p>
              <a:endParaRPr lang="en-NZ" sz="2800"/>
            </a:p>
          </p:txBody>
        </p:sp>
        <p:sp>
          <p:nvSpPr>
            <p:cNvPr id="19" name="Graphic 244">
              <a:extLst>
                <a:ext uri="{FF2B5EF4-FFF2-40B4-BE49-F238E27FC236}">
                  <a16:creationId xmlns:a16="http://schemas.microsoft.com/office/drawing/2014/main" id="{4F4733D4-36C2-3AB4-8DB2-E0F08B5F416E}"/>
                </a:ext>
              </a:extLst>
            </p:cNvPr>
            <p:cNvSpPr/>
            <p:nvPr/>
          </p:nvSpPr>
          <p:spPr>
            <a:xfrm flipV="1">
              <a:off x="1658646" y="210016"/>
              <a:ext cx="4116871" cy="117284"/>
            </a:xfrm>
            <a:custGeom>
              <a:avLst/>
              <a:gdLst/>
              <a:ahLst/>
              <a:cxnLst/>
              <a:rect l="l" t="t" r="r" b="b"/>
              <a:pathLst>
                <a:path w="4067175">
                  <a:moveTo>
                    <a:pt x="0" y="0"/>
                  </a:moveTo>
                  <a:lnTo>
                    <a:pt x="4066628" y="0"/>
                  </a:lnTo>
                </a:path>
              </a:pathLst>
            </a:custGeom>
            <a:ln w="7620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wrap="square" lIns="0" tIns="0" rIns="0" bIns="0" rtlCol="0">
              <a:prstTxWarp prst="textNoShape">
                <a:avLst/>
              </a:prstTxWarp>
              <a:noAutofit/>
            </a:bodyPr>
            <a:lstStyle/>
            <a:p>
              <a:endParaRPr lang="en-NZ" sz="2400"/>
            </a:p>
          </p:txBody>
        </p:sp>
        <p:sp>
          <p:nvSpPr>
            <p:cNvPr id="21" name="Graphic 246">
              <a:extLst>
                <a:ext uri="{FF2B5EF4-FFF2-40B4-BE49-F238E27FC236}">
                  <a16:creationId xmlns:a16="http://schemas.microsoft.com/office/drawing/2014/main" id="{BCF4C23A-F3D1-8E5E-56F5-B2921BB2409A}"/>
                </a:ext>
              </a:extLst>
            </p:cNvPr>
            <p:cNvSpPr/>
            <p:nvPr/>
          </p:nvSpPr>
          <p:spPr>
            <a:xfrm>
              <a:off x="-56769" y="41885"/>
              <a:ext cx="6111875" cy="3248025"/>
            </a:xfrm>
            <a:custGeom>
              <a:avLst/>
              <a:gdLst/>
              <a:ahLst/>
              <a:cxnLst/>
              <a:rect l="l" t="t" r="r" b="b"/>
              <a:pathLst>
                <a:path w="6111875" h="3248025">
                  <a:moveTo>
                    <a:pt x="121551" y="0"/>
                  </a:moveTo>
                  <a:lnTo>
                    <a:pt x="74237" y="9551"/>
                  </a:lnTo>
                  <a:lnTo>
                    <a:pt x="35601" y="35601"/>
                  </a:lnTo>
                  <a:lnTo>
                    <a:pt x="9551" y="74237"/>
                  </a:lnTo>
                  <a:lnTo>
                    <a:pt x="0" y="121551"/>
                  </a:lnTo>
                  <a:lnTo>
                    <a:pt x="0" y="3125876"/>
                  </a:lnTo>
                  <a:lnTo>
                    <a:pt x="9551" y="3173184"/>
                  </a:lnTo>
                  <a:lnTo>
                    <a:pt x="35601" y="3211822"/>
                  </a:lnTo>
                  <a:lnTo>
                    <a:pt x="74237" y="3237874"/>
                  </a:lnTo>
                  <a:lnTo>
                    <a:pt x="121551" y="3247428"/>
                  </a:lnTo>
                  <a:lnTo>
                    <a:pt x="5989878" y="3247428"/>
                  </a:lnTo>
                  <a:lnTo>
                    <a:pt x="6037192" y="3237874"/>
                  </a:lnTo>
                  <a:lnTo>
                    <a:pt x="6075829" y="3211822"/>
                  </a:lnTo>
                  <a:lnTo>
                    <a:pt x="6101878" y="3173184"/>
                  </a:lnTo>
                  <a:lnTo>
                    <a:pt x="6111430" y="3125876"/>
                  </a:lnTo>
                  <a:lnTo>
                    <a:pt x="6111430" y="121551"/>
                  </a:lnTo>
                  <a:lnTo>
                    <a:pt x="6101878" y="74237"/>
                  </a:lnTo>
                  <a:lnTo>
                    <a:pt x="6075829" y="35601"/>
                  </a:lnTo>
                  <a:lnTo>
                    <a:pt x="6037192" y="9551"/>
                  </a:lnTo>
                  <a:lnTo>
                    <a:pt x="5989878" y="0"/>
                  </a:lnTo>
                  <a:lnTo>
                    <a:pt x="121551" y="0"/>
                  </a:lnTo>
                  <a:close/>
                </a:path>
              </a:pathLst>
            </a:custGeom>
            <a:ln w="8572">
              <a:solidFill>
                <a:srgbClr val="000000"/>
              </a:solidFill>
              <a:prstDash val="solid"/>
            </a:ln>
          </p:spPr>
          <p:txBody>
            <a:bodyPr wrap="square" lIns="0" tIns="0" rIns="0" bIns="0" rtlCol="0">
              <a:prstTxWarp prst="textNoShape">
                <a:avLst/>
              </a:prstTxWarp>
              <a:noAutofit/>
            </a:bodyPr>
            <a:lstStyle/>
            <a:p>
              <a:endParaRPr lang="en-NZ" sz="2400"/>
            </a:p>
          </p:txBody>
        </p:sp>
        <p:sp>
          <p:nvSpPr>
            <p:cNvPr id="22" name="Textbox 247">
              <a:extLst>
                <a:ext uri="{FF2B5EF4-FFF2-40B4-BE49-F238E27FC236}">
                  <a16:creationId xmlns:a16="http://schemas.microsoft.com/office/drawing/2014/main" id="{D207A703-4C22-EE5E-ABD3-11348DC2065B}"/>
                </a:ext>
              </a:extLst>
            </p:cNvPr>
            <p:cNvSpPr txBox="1"/>
            <p:nvPr/>
          </p:nvSpPr>
          <p:spPr>
            <a:xfrm>
              <a:off x="2083199" y="452801"/>
              <a:ext cx="334645" cy="140970"/>
            </a:xfrm>
            <a:prstGeom prst="rect">
              <a:avLst/>
            </a:prstGeom>
          </p:spPr>
          <p:txBody>
            <a:bodyPr wrap="square" lIns="0" tIns="0" rIns="0" bIns="0" rtlCol="0">
              <a:noAutofit/>
            </a:bodyPr>
            <a:lstStyle/>
            <a:p>
              <a:pPr>
                <a:lnSpc>
                  <a:spcPts val="1090"/>
                </a:lnSpc>
                <a:buNone/>
              </a:pPr>
              <a:r>
                <a:rPr lang="en-US" sz="1050" b="1" spc="-25"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2025</a:t>
              </a:r>
              <a:endParaRPr lang="en-NZ" sz="140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23" name="Textbox 248">
              <a:extLst>
                <a:ext uri="{FF2B5EF4-FFF2-40B4-BE49-F238E27FC236}">
                  <a16:creationId xmlns:a16="http://schemas.microsoft.com/office/drawing/2014/main" id="{9C2428B0-CA19-87F4-BACB-85135FE9DCFE}"/>
                </a:ext>
              </a:extLst>
            </p:cNvPr>
            <p:cNvSpPr txBox="1"/>
            <p:nvPr/>
          </p:nvSpPr>
          <p:spPr>
            <a:xfrm>
              <a:off x="3558042" y="452801"/>
              <a:ext cx="288925" cy="140970"/>
            </a:xfrm>
            <a:prstGeom prst="rect">
              <a:avLst/>
            </a:prstGeom>
          </p:spPr>
          <p:txBody>
            <a:bodyPr wrap="square" lIns="0" tIns="0" rIns="0" bIns="0" rtlCol="0">
              <a:noAutofit/>
            </a:bodyPr>
            <a:lstStyle/>
            <a:p>
              <a:pPr>
                <a:lnSpc>
                  <a:spcPts val="1090"/>
                </a:lnSpc>
                <a:buNone/>
              </a:pPr>
              <a:r>
                <a:rPr lang="en-US" sz="1050" b="1" spc="-2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2026</a:t>
              </a:r>
              <a:endParaRPr lang="en-NZ" sz="140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24" name="Textbox 249">
              <a:extLst>
                <a:ext uri="{FF2B5EF4-FFF2-40B4-BE49-F238E27FC236}">
                  <a16:creationId xmlns:a16="http://schemas.microsoft.com/office/drawing/2014/main" id="{0B68E491-8418-4BB2-722F-1408C1490385}"/>
                </a:ext>
              </a:extLst>
            </p:cNvPr>
            <p:cNvSpPr txBox="1"/>
            <p:nvPr/>
          </p:nvSpPr>
          <p:spPr>
            <a:xfrm>
              <a:off x="4806953" y="452801"/>
              <a:ext cx="721360" cy="140970"/>
            </a:xfrm>
            <a:prstGeom prst="rect">
              <a:avLst/>
            </a:prstGeom>
          </p:spPr>
          <p:txBody>
            <a:bodyPr wrap="square" lIns="0" tIns="0" rIns="0" bIns="0" rtlCol="0">
              <a:noAutofit/>
            </a:bodyPr>
            <a:lstStyle/>
            <a:p>
              <a:pPr>
                <a:lnSpc>
                  <a:spcPts val="1090"/>
                </a:lnSpc>
                <a:buNone/>
              </a:pPr>
              <a:r>
                <a:rPr lang="en-US" sz="1050" b="1" spc="-25">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Beyond</a:t>
              </a:r>
              <a:r>
                <a:rPr lang="en-US" sz="1050" b="1" spc="-4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050" b="1" spc="-2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2026</a:t>
              </a:r>
              <a:endParaRPr lang="en-NZ" sz="140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25" name="Textbox 250">
              <a:extLst>
                <a:ext uri="{FF2B5EF4-FFF2-40B4-BE49-F238E27FC236}">
                  <a16:creationId xmlns:a16="http://schemas.microsoft.com/office/drawing/2014/main" id="{7F7CF9D0-5BC3-79A9-ABE6-684FC11E3FE2}"/>
                </a:ext>
              </a:extLst>
            </p:cNvPr>
            <p:cNvSpPr txBox="1"/>
            <p:nvPr/>
          </p:nvSpPr>
          <p:spPr>
            <a:xfrm>
              <a:off x="243612" y="891999"/>
              <a:ext cx="918844" cy="140970"/>
            </a:xfrm>
            <a:prstGeom prst="rect">
              <a:avLst/>
            </a:prstGeom>
          </p:spPr>
          <p:txBody>
            <a:bodyPr wrap="square" lIns="0" tIns="0" rIns="0" bIns="0" rtlCol="0">
              <a:noAutofit/>
            </a:bodyPr>
            <a:lstStyle/>
            <a:p>
              <a:pPr>
                <a:lnSpc>
                  <a:spcPts val="1090"/>
                </a:lnSpc>
                <a:buNone/>
              </a:pPr>
              <a:r>
                <a:rPr lang="en-US" sz="1050" b="1" spc="-2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Standard</a:t>
              </a:r>
              <a:r>
                <a:rPr lang="en-US" sz="1050" b="1" spc="-3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050" b="1" spc="-1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Setting</a:t>
              </a:r>
              <a:endParaRPr lang="en-NZ" sz="140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26" name="Textbox 251">
              <a:extLst>
                <a:ext uri="{FF2B5EF4-FFF2-40B4-BE49-F238E27FC236}">
                  <a16:creationId xmlns:a16="http://schemas.microsoft.com/office/drawing/2014/main" id="{F5EE0619-9CD5-05B3-C689-F50EDC270D7B}"/>
                </a:ext>
              </a:extLst>
            </p:cNvPr>
            <p:cNvSpPr txBox="1"/>
            <p:nvPr/>
          </p:nvSpPr>
          <p:spPr>
            <a:xfrm>
              <a:off x="1926835" y="1310725"/>
              <a:ext cx="704215" cy="548923"/>
            </a:xfrm>
            <a:prstGeom prst="rect">
              <a:avLst/>
            </a:prstGeom>
          </p:spPr>
          <p:txBody>
            <a:bodyPr wrap="square" lIns="0" tIns="0" rIns="0" bIns="0" rtlCol="0">
              <a:noAutofit/>
            </a:bodyPr>
            <a:lstStyle/>
            <a:p>
              <a:pPr marR="11430">
                <a:buNone/>
              </a:pPr>
              <a:r>
                <a:rPr lang="en-US" sz="1400" b="1" spc="-1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Workforce</a:t>
              </a:r>
              <a:r>
                <a:rPr lang="en-US" sz="1400" b="1" spc="20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40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Development</a:t>
              </a:r>
              <a:r>
                <a:rPr lang="en-US" sz="1400" b="1" spc="-35"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40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Councils</a:t>
              </a:r>
              <a:endParaRPr lang="en-NZ" sz="140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27" name="Textbox 252">
              <a:extLst>
                <a:ext uri="{FF2B5EF4-FFF2-40B4-BE49-F238E27FC236}">
                  <a16:creationId xmlns:a16="http://schemas.microsoft.com/office/drawing/2014/main" id="{B36E0431-B524-F0B6-91CA-D19ABF8D40B3}"/>
                </a:ext>
              </a:extLst>
            </p:cNvPr>
            <p:cNvSpPr txBox="1"/>
            <p:nvPr/>
          </p:nvSpPr>
          <p:spPr>
            <a:xfrm>
              <a:off x="3361497" y="1351888"/>
              <a:ext cx="1077137" cy="267372"/>
            </a:xfrm>
            <a:prstGeom prst="rect">
              <a:avLst/>
            </a:prstGeom>
          </p:spPr>
          <p:txBody>
            <a:bodyPr wrap="square" lIns="0" tIns="0" rIns="0" bIns="0" rtlCol="0">
              <a:noAutofit/>
            </a:bodyPr>
            <a:lstStyle/>
            <a:p>
              <a:pPr>
                <a:buNone/>
              </a:pPr>
              <a:r>
                <a:rPr lang="en-US" sz="1400" b="1" spc="-10" dirty="0">
                  <a:solidFill>
                    <a:srgbClr val="FFFFFF"/>
                  </a:solidFill>
                  <a:effectLst/>
                  <a:latin typeface="Trebuchet MS" panose="020B0603020202020204" pitchFamily="34" charset="0"/>
                  <a:ea typeface="Trebuchet MS" panose="020B0603020202020204" pitchFamily="34" charset="0"/>
                  <a:cs typeface="Trebuchet MS" panose="020B0603020202020204" pitchFamily="34" charset="0"/>
                </a:rPr>
                <a:t>Industry</a:t>
              </a:r>
              <a:r>
                <a:rPr lang="en-US" sz="900" b="1" spc="-35" dirty="0">
                  <a:solidFill>
                    <a:srgbClr val="FFFFFF"/>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400" b="1" spc="-10" dirty="0">
                  <a:solidFill>
                    <a:srgbClr val="FFFFFF"/>
                  </a:solidFill>
                  <a:latin typeface="Trebuchet MS" panose="020B0603020202020204" pitchFamily="34" charset="0"/>
                </a:rPr>
                <a:t>Skills Boards</a:t>
              </a:r>
              <a:endParaRPr lang="en-NZ" sz="1400" b="1" spc="-10" dirty="0">
                <a:solidFill>
                  <a:srgbClr val="FFFFFF"/>
                </a:solidFill>
                <a:latin typeface="Trebuchet MS" panose="020B0603020202020204" pitchFamily="34" charset="0"/>
              </a:endParaRPr>
            </a:p>
          </p:txBody>
        </p:sp>
        <p:sp>
          <p:nvSpPr>
            <p:cNvPr id="28" name="Textbox 253">
              <a:extLst>
                <a:ext uri="{FF2B5EF4-FFF2-40B4-BE49-F238E27FC236}">
                  <a16:creationId xmlns:a16="http://schemas.microsoft.com/office/drawing/2014/main" id="{18052929-E4A5-6F4C-35E5-8654C06585FA}"/>
                </a:ext>
              </a:extLst>
            </p:cNvPr>
            <p:cNvSpPr txBox="1"/>
            <p:nvPr/>
          </p:nvSpPr>
          <p:spPr>
            <a:xfrm>
              <a:off x="4736853" y="1351888"/>
              <a:ext cx="1038664" cy="208156"/>
            </a:xfrm>
            <a:prstGeom prst="rect">
              <a:avLst/>
            </a:prstGeom>
          </p:spPr>
          <p:txBody>
            <a:bodyPr wrap="square" lIns="0" tIns="0" rIns="0" bIns="0" rtlCol="0">
              <a:noAutofit/>
            </a:bodyPr>
            <a:lstStyle/>
            <a:p>
              <a:r>
                <a:rPr lang="en-US" sz="1400" b="1" spc="-10" dirty="0">
                  <a:solidFill>
                    <a:srgbClr val="FFFFFF"/>
                  </a:solidFill>
                  <a:latin typeface="Trebuchet MS" panose="020B0603020202020204" pitchFamily="34" charset="0"/>
                </a:rPr>
                <a:t>Industry Skills Boards</a:t>
              </a:r>
              <a:endParaRPr lang="en-NZ" sz="1400" b="1" spc="-10" dirty="0">
                <a:solidFill>
                  <a:srgbClr val="FFFFFF"/>
                </a:solidFill>
                <a:latin typeface="Trebuchet MS" panose="020B0603020202020204" pitchFamily="34" charset="0"/>
              </a:endParaRPr>
            </a:p>
          </p:txBody>
        </p:sp>
        <p:sp>
          <p:nvSpPr>
            <p:cNvPr id="29" name="Textbox 254">
              <a:extLst>
                <a:ext uri="{FF2B5EF4-FFF2-40B4-BE49-F238E27FC236}">
                  <a16:creationId xmlns:a16="http://schemas.microsoft.com/office/drawing/2014/main" id="{3F126098-BF61-4297-EAE5-1E0D61502375}"/>
                </a:ext>
              </a:extLst>
            </p:cNvPr>
            <p:cNvSpPr txBox="1"/>
            <p:nvPr/>
          </p:nvSpPr>
          <p:spPr>
            <a:xfrm>
              <a:off x="243612" y="1687032"/>
              <a:ext cx="1165860" cy="140970"/>
            </a:xfrm>
            <a:prstGeom prst="rect">
              <a:avLst/>
            </a:prstGeom>
          </p:spPr>
          <p:txBody>
            <a:bodyPr wrap="square" lIns="0" tIns="0" rIns="0" bIns="0" rtlCol="0">
              <a:noAutofit/>
            </a:bodyPr>
            <a:lstStyle/>
            <a:p>
              <a:pPr>
                <a:lnSpc>
                  <a:spcPts val="1090"/>
                </a:lnSpc>
                <a:buNone/>
              </a:pPr>
              <a:r>
                <a:rPr lang="en-US" sz="1050" b="1" spc="-25"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Industry</a:t>
              </a:r>
              <a:r>
                <a:rPr lang="en-US" sz="105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050" b="1" spc="-1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Engagement</a:t>
              </a:r>
              <a:endParaRPr lang="en-NZ" sz="140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0" name="Textbox 255">
              <a:extLst>
                <a:ext uri="{FF2B5EF4-FFF2-40B4-BE49-F238E27FC236}">
                  <a16:creationId xmlns:a16="http://schemas.microsoft.com/office/drawing/2014/main" id="{F1267F9C-3ED5-7844-9204-90E8F625A01E}"/>
                </a:ext>
              </a:extLst>
            </p:cNvPr>
            <p:cNvSpPr txBox="1"/>
            <p:nvPr/>
          </p:nvSpPr>
          <p:spPr>
            <a:xfrm>
              <a:off x="243612" y="2482064"/>
              <a:ext cx="449580" cy="140970"/>
            </a:xfrm>
            <a:prstGeom prst="rect">
              <a:avLst/>
            </a:prstGeom>
          </p:spPr>
          <p:txBody>
            <a:bodyPr wrap="square" lIns="0" tIns="0" rIns="0" bIns="0" rtlCol="0">
              <a:noAutofit/>
            </a:bodyPr>
            <a:lstStyle/>
            <a:p>
              <a:pPr>
                <a:lnSpc>
                  <a:spcPts val="1090"/>
                </a:lnSpc>
                <a:buNone/>
              </a:pPr>
              <a:r>
                <a:rPr lang="en-US" sz="1050" b="1" spc="-3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Delivery</a:t>
              </a:r>
              <a:endParaRPr lang="en-NZ" sz="140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1" name="Textbox 256">
              <a:extLst>
                <a:ext uri="{FF2B5EF4-FFF2-40B4-BE49-F238E27FC236}">
                  <a16:creationId xmlns:a16="http://schemas.microsoft.com/office/drawing/2014/main" id="{4A7220BD-78B1-B1A5-2E63-C38C5A35EBD3}"/>
                </a:ext>
              </a:extLst>
            </p:cNvPr>
            <p:cNvSpPr txBox="1"/>
            <p:nvPr/>
          </p:nvSpPr>
          <p:spPr>
            <a:xfrm>
              <a:off x="1722258" y="2298126"/>
              <a:ext cx="561765" cy="327660"/>
            </a:xfrm>
            <a:prstGeom prst="rect">
              <a:avLst/>
            </a:prstGeom>
          </p:spPr>
          <p:txBody>
            <a:bodyPr wrap="square" lIns="0" tIns="0" rIns="0" bIns="0" rtlCol="0">
              <a:noAutofit/>
            </a:bodyPr>
            <a:lstStyle/>
            <a:p>
              <a:pPr>
                <a:lnSpc>
                  <a:spcPts val="625"/>
                </a:lnSpc>
                <a:buNone/>
              </a:pPr>
              <a:r>
                <a:rPr lang="en-US" sz="110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Te</a:t>
              </a:r>
              <a:r>
                <a:rPr lang="en-US" sz="1100" b="1" spc="-3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100" b="1" spc="-1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Pūkenga</a:t>
              </a:r>
              <a:endParaRPr lang="en-NZ" sz="1100" b="1" dirty="0">
                <a:effectLst/>
                <a:latin typeface="Trebuchet MS" panose="020B0603020202020204" pitchFamily="34" charset="0"/>
                <a:ea typeface="Trebuchet MS" panose="020B0603020202020204" pitchFamily="34" charset="0"/>
                <a:cs typeface="Trebuchet MS" panose="020B0603020202020204" pitchFamily="34" charset="0"/>
              </a:endParaRPr>
            </a:p>
            <a:p>
              <a:pPr marL="92075" marR="11430" lvl="0" indent="-92075">
                <a:spcBef>
                  <a:spcPts val="10"/>
                </a:spcBef>
                <a:buClr>
                  <a:srgbClr val="334041"/>
                </a:buClr>
                <a:buSzPts val="550"/>
                <a:buFont typeface="Trebuchet MS" panose="020B0603020202020204" pitchFamily="34" charset="0"/>
                <a:buChar char="•"/>
                <a:tabLst>
                  <a:tab pos="72390" algn="l"/>
                </a:tabLst>
              </a:pPr>
              <a:r>
                <a:rPr lang="en-US" sz="1100" b="1" spc="-1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Work-based</a:t>
              </a:r>
              <a:r>
                <a:rPr lang="en-US" sz="1100" b="1" spc="20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100" b="1" spc="-1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Learning</a:t>
              </a:r>
              <a:endParaRPr lang="en-NZ" sz="1100" b="1" spc="0" dirty="0">
                <a:effectLst/>
                <a:latin typeface="Trebuchet MS" panose="020B0603020202020204" pitchFamily="34" charset="0"/>
                <a:ea typeface="Trebuchet MS" panose="020B0603020202020204" pitchFamily="34" charset="0"/>
                <a:cs typeface="Trebuchet MS" panose="020B0603020202020204" pitchFamily="34" charset="0"/>
              </a:endParaRPr>
            </a:p>
            <a:p>
              <a:pPr marL="92075" lvl="0" indent="-92075">
                <a:spcBef>
                  <a:spcPts val="15"/>
                </a:spcBef>
                <a:buClr>
                  <a:srgbClr val="334041"/>
                </a:buClr>
                <a:buSzPts val="550"/>
                <a:buFont typeface="Trebuchet MS" panose="020B0603020202020204" pitchFamily="34" charset="0"/>
                <a:buChar char="•"/>
                <a:tabLst>
                  <a:tab pos="72390" algn="l"/>
                </a:tabLst>
              </a:pPr>
              <a:r>
                <a:rPr lang="en-US" sz="1100" b="1" spc="-1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Polytechnics</a:t>
              </a:r>
              <a:endParaRPr lang="en-NZ" sz="1100" b="1" spc="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2" name="Textbox 258">
              <a:extLst>
                <a:ext uri="{FF2B5EF4-FFF2-40B4-BE49-F238E27FC236}">
                  <a16:creationId xmlns:a16="http://schemas.microsoft.com/office/drawing/2014/main" id="{D9F4D929-564F-8CC9-FA68-A745F4243E1B}"/>
                </a:ext>
              </a:extLst>
            </p:cNvPr>
            <p:cNvSpPr txBox="1"/>
            <p:nvPr/>
          </p:nvSpPr>
          <p:spPr>
            <a:xfrm>
              <a:off x="5288747" y="2076831"/>
              <a:ext cx="588186" cy="341338"/>
            </a:xfrm>
            <a:prstGeom prst="rect">
              <a:avLst/>
            </a:prstGeom>
          </p:spPr>
          <p:txBody>
            <a:bodyPr wrap="square" lIns="0" tIns="0" rIns="0" bIns="0" rtlCol="0">
              <a:noAutofit/>
            </a:bodyPr>
            <a:lstStyle/>
            <a:p>
              <a:pPr>
                <a:lnSpc>
                  <a:spcPts val="625"/>
                </a:lnSpc>
                <a:buNone/>
              </a:pPr>
              <a:r>
                <a:rPr lang="en-US" sz="1100" b="1" spc="-10" dirty="0">
                  <a:solidFill>
                    <a:schemeClr val="bg2"/>
                  </a:solidFill>
                  <a:effectLst/>
                  <a:latin typeface="Trebuchet MS" panose="020B0603020202020204" pitchFamily="34" charset="0"/>
                  <a:ea typeface="Trebuchet MS" panose="020B0603020202020204" pitchFamily="34" charset="0"/>
                  <a:cs typeface="Trebuchet MS" panose="020B0603020202020204" pitchFamily="34" charset="0"/>
                </a:rPr>
                <a:t>TWOA </a:t>
              </a:r>
              <a:r>
                <a:rPr lang="en-US" sz="1100" b="1" dirty="0">
                  <a:solidFill>
                    <a:schemeClr val="bg2"/>
                  </a:solidFill>
                  <a:effectLst/>
                  <a:latin typeface="Trebuchet MS" panose="020B0603020202020204" pitchFamily="34" charset="0"/>
                  <a:ea typeface="Trebuchet MS" panose="020B0603020202020204" pitchFamily="34" charset="0"/>
                  <a:cs typeface="Trebuchet MS" panose="020B0603020202020204" pitchFamily="34" charset="0"/>
                </a:rPr>
                <a:t>&amp;</a:t>
              </a:r>
              <a:r>
                <a:rPr lang="en-US" sz="1100" b="1" spc="-10" dirty="0">
                  <a:solidFill>
                    <a:schemeClr val="bg2"/>
                  </a:solidFill>
                  <a:effectLst/>
                  <a:latin typeface="Trebuchet MS" panose="020B0603020202020204" pitchFamily="34" charset="0"/>
                  <a:ea typeface="Trebuchet MS" panose="020B0603020202020204" pitchFamily="34" charset="0"/>
                  <a:cs typeface="Trebuchet MS" panose="020B0603020202020204" pitchFamily="34" charset="0"/>
                </a:rPr>
                <a:t> PTEs</a:t>
              </a:r>
              <a:endParaRPr lang="en-NZ" sz="1100" b="1" dirty="0">
                <a:solidFill>
                  <a:schemeClr val="bg2"/>
                </a:solidFill>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3" name="Textbox 259">
              <a:extLst>
                <a:ext uri="{FF2B5EF4-FFF2-40B4-BE49-F238E27FC236}">
                  <a16:creationId xmlns:a16="http://schemas.microsoft.com/office/drawing/2014/main" id="{C905623B-E5C6-A299-B12A-217CE5B3686F}"/>
                </a:ext>
              </a:extLst>
            </p:cNvPr>
            <p:cNvSpPr txBox="1"/>
            <p:nvPr/>
          </p:nvSpPr>
          <p:spPr>
            <a:xfrm>
              <a:off x="4614579" y="2029872"/>
              <a:ext cx="590379" cy="306412"/>
            </a:xfrm>
            <a:prstGeom prst="rect">
              <a:avLst/>
            </a:prstGeom>
          </p:spPr>
          <p:txBody>
            <a:bodyPr wrap="square" lIns="0" tIns="0" rIns="0" bIns="0" rtlCol="0">
              <a:noAutofit/>
            </a:bodyPr>
            <a:lstStyle/>
            <a:p>
              <a:pPr marR="11430">
                <a:lnSpc>
                  <a:spcPct val="101000"/>
                </a:lnSpc>
                <a:buNone/>
              </a:pPr>
              <a:r>
                <a:rPr lang="en-US" sz="1100" b="1"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Institutes</a:t>
              </a:r>
              <a:r>
                <a:rPr lang="en-US" sz="1100" b="1" spc="-45"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100" b="1"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of</a:t>
              </a:r>
              <a:r>
                <a:rPr lang="en-US" sz="1100" b="1" spc="20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10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Technology</a:t>
              </a:r>
              <a:r>
                <a:rPr lang="en-US" sz="1100" b="1" spc="-35"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10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&amp;</a:t>
              </a:r>
              <a:r>
                <a:rPr lang="en-US" sz="1100" b="1" spc="20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100" b="1" spc="-1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Polytechnics</a:t>
              </a:r>
              <a:endParaRPr lang="en-NZ" sz="1100" b="1"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4" name="Textbox 260">
              <a:extLst>
                <a:ext uri="{FF2B5EF4-FFF2-40B4-BE49-F238E27FC236}">
                  <a16:creationId xmlns:a16="http://schemas.microsoft.com/office/drawing/2014/main" id="{53B0788C-DBDA-5843-6DA3-60E3DC9E94F7}"/>
                </a:ext>
              </a:extLst>
            </p:cNvPr>
            <p:cNvSpPr txBox="1"/>
            <p:nvPr/>
          </p:nvSpPr>
          <p:spPr>
            <a:xfrm>
              <a:off x="243611" y="3361238"/>
              <a:ext cx="2164999" cy="500385"/>
            </a:xfrm>
            <a:prstGeom prst="rect">
              <a:avLst/>
            </a:prstGeom>
          </p:spPr>
          <p:txBody>
            <a:bodyPr wrap="square" lIns="0" tIns="0" rIns="0" bIns="0" rtlCol="0">
              <a:noAutofit/>
            </a:bodyPr>
            <a:lstStyle/>
            <a:p>
              <a:pPr marL="45720" indent="-45720">
                <a:spcBef>
                  <a:spcPts val="200"/>
                </a:spcBef>
                <a:spcAft>
                  <a:spcPts val="200"/>
                </a:spcAft>
                <a:buNone/>
                <a:tabLst>
                  <a:tab pos="45720" algn="l"/>
                </a:tabLst>
              </a:pPr>
              <a:r>
                <a:rPr lang="en-US" sz="1500" b="1" spc="-10"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TWOA – </a:t>
              </a:r>
              <a:r>
                <a:rPr lang="en-US" sz="1500" spc="-10"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Te Wananga o Aotearoa</a:t>
              </a:r>
              <a:endParaRPr lang="en-NZ" sz="1500" dirty="0">
                <a:latin typeface="Trebuchet MS" panose="020B0603020202020204" pitchFamily="34" charset="0"/>
                <a:ea typeface="Trebuchet MS" panose="020B0603020202020204" pitchFamily="34" charset="0"/>
                <a:cs typeface="Trebuchet MS" panose="020B0603020202020204" pitchFamily="34" charset="0"/>
              </a:endParaRPr>
            </a:p>
            <a:p>
              <a:pPr marL="45720" indent="-45720">
                <a:spcBef>
                  <a:spcPts val="200"/>
                </a:spcBef>
                <a:spcAft>
                  <a:spcPts val="200"/>
                </a:spcAft>
                <a:buNone/>
                <a:tabLst>
                  <a:tab pos="45720" algn="l"/>
                </a:tabLst>
              </a:pPr>
              <a:r>
                <a:rPr lang="en-US" sz="1500" b="1" spc="-10"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PTEs</a:t>
              </a:r>
              <a:r>
                <a:rPr lang="en-US" sz="1500" b="1" spc="-10" dirty="0">
                  <a:solidFill>
                    <a:srgbClr val="231F20"/>
                  </a:solidFill>
                  <a:latin typeface="Trebuchet MS" panose="020B0603020202020204" pitchFamily="34" charset="0"/>
                  <a:ea typeface="Trebuchet MS" panose="020B0603020202020204" pitchFamily="34" charset="0"/>
                  <a:cs typeface="Trebuchet MS" panose="020B0603020202020204" pitchFamily="34" charset="0"/>
                </a:rPr>
                <a:t> – </a:t>
              </a:r>
              <a:r>
                <a:rPr lang="en-US" sz="1500" spc="-10"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Private</a:t>
              </a:r>
              <a:r>
                <a:rPr lang="en-US" sz="1500" spc="-35"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500" spc="-10"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Training</a:t>
              </a:r>
              <a:r>
                <a:rPr lang="en-US" sz="1500" spc="-25"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 </a:t>
              </a:r>
              <a:r>
                <a:rPr lang="en-US" sz="1500" spc="-10" dirty="0">
                  <a:solidFill>
                    <a:srgbClr val="231F20"/>
                  </a:solidFill>
                  <a:effectLst/>
                  <a:latin typeface="Trebuchet MS" panose="020B0603020202020204" pitchFamily="34" charset="0"/>
                  <a:ea typeface="Trebuchet MS" panose="020B0603020202020204" pitchFamily="34" charset="0"/>
                  <a:cs typeface="Trebuchet MS" panose="020B0603020202020204" pitchFamily="34" charset="0"/>
                </a:rPr>
                <a:t>Entities</a:t>
              </a:r>
              <a:endParaRPr lang="en-NZ" sz="150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5" name="Textbox 256">
              <a:extLst>
                <a:ext uri="{FF2B5EF4-FFF2-40B4-BE49-F238E27FC236}">
                  <a16:creationId xmlns:a16="http://schemas.microsoft.com/office/drawing/2014/main" id="{10749E01-91E2-C836-12DE-6A0BD7BA6941}"/>
                </a:ext>
              </a:extLst>
            </p:cNvPr>
            <p:cNvSpPr txBox="1"/>
            <p:nvPr/>
          </p:nvSpPr>
          <p:spPr>
            <a:xfrm>
              <a:off x="2502075" y="2345554"/>
              <a:ext cx="342463" cy="327660"/>
            </a:xfrm>
            <a:prstGeom prst="rect">
              <a:avLst/>
            </a:prstGeom>
          </p:spPr>
          <p:txBody>
            <a:bodyPr wrap="square" lIns="0" tIns="0" rIns="0" bIns="0" rtlCol="0">
              <a:noAutofit/>
            </a:bodyPr>
            <a:lstStyle/>
            <a:p>
              <a:pPr>
                <a:buNone/>
              </a:pPr>
              <a:r>
                <a:rPr lang="en-NZ" sz="110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TWOA</a:t>
              </a:r>
              <a:r>
                <a:rPr lang="en-NZ" sz="1100" b="1" spc="-20" dirty="0">
                  <a:solidFill>
                    <a:srgbClr val="334041"/>
                  </a:solidFill>
                  <a:latin typeface="Trebuchet MS" panose="020B0603020202020204" pitchFamily="34" charset="0"/>
                  <a:ea typeface="Trebuchet MS" panose="020B0603020202020204" pitchFamily="34" charset="0"/>
                  <a:cs typeface="Trebuchet MS" panose="020B0603020202020204" pitchFamily="34" charset="0"/>
                </a:rPr>
                <a:t> </a:t>
              </a:r>
              <a:r>
                <a:rPr lang="en-NZ" sz="1100" b="1" spc="-20" dirty="0">
                  <a:solidFill>
                    <a:srgbClr val="334041"/>
                  </a:solidFill>
                  <a:effectLst/>
                  <a:latin typeface="Trebuchet MS" panose="020B0603020202020204" pitchFamily="34" charset="0"/>
                  <a:ea typeface="Trebuchet MS" panose="020B0603020202020204" pitchFamily="34" charset="0"/>
                  <a:cs typeface="Trebuchet MS" panose="020B0603020202020204" pitchFamily="34" charset="0"/>
                </a:rPr>
                <a:t>&amp; PTEs</a:t>
              </a:r>
              <a:endParaRPr lang="en-NZ" sz="1100" b="1" spc="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6" name="Textbox 256">
              <a:extLst>
                <a:ext uri="{FF2B5EF4-FFF2-40B4-BE49-F238E27FC236}">
                  <a16:creationId xmlns:a16="http://schemas.microsoft.com/office/drawing/2014/main" id="{65462209-C918-F06D-725C-E8013AD97C9B}"/>
                </a:ext>
              </a:extLst>
            </p:cNvPr>
            <p:cNvSpPr txBox="1"/>
            <p:nvPr/>
          </p:nvSpPr>
          <p:spPr>
            <a:xfrm>
              <a:off x="2999168" y="2340457"/>
              <a:ext cx="558873" cy="327660"/>
            </a:xfrm>
            <a:prstGeom prst="rect">
              <a:avLst/>
            </a:prstGeom>
          </p:spPr>
          <p:txBody>
            <a:bodyPr wrap="square" lIns="0" tIns="0" rIns="0" bIns="0" rtlCol="0">
              <a:noAutofit/>
            </a:bodyPr>
            <a:lstStyle/>
            <a:p>
              <a:pPr>
                <a:buNone/>
              </a:pPr>
              <a:r>
                <a:rPr lang="en-NZ" sz="1100" b="1" spc="-20" dirty="0">
                  <a:effectLst/>
                  <a:latin typeface="Trebuchet MS" panose="020B0603020202020204" pitchFamily="34" charset="0"/>
                  <a:ea typeface="Trebuchet MS" panose="020B0603020202020204" pitchFamily="34" charset="0"/>
                  <a:cs typeface="Trebuchet MS" panose="020B0603020202020204" pitchFamily="34" charset="0"/>
                </a:rPr>
                <a:t>(Transitional) </a:t>
              </a:r>
              <a:r>
                <a:rPr lang="en-NZ" sz="1100" b="1" spc="-20" dirty="0">
                  <a:latin typeface="Trebuchet MS" panose="020B0603020202020204" pitchFamily="34" charset="0"/>
                  <a:ea typeface="Trebuchet MS" panose="020B0603020202020204" pitchFamily="34" charset="0"/>
                  <a:cs typeface="Trebuchet MS" panose="020B0603020202020204" pitchFamily="34" charset="0"/>
                </a:rPr>
                <a:t>W</a:t>
              </a:r>
              <a:r>
                <a:rPr lang="en-NZ" sz="1100" b="1" spc="-20" dirty="0">
                  <a:effectLst/>
                  <a:latin typeface="Trebuchet MS" panose="020B0603020202020204" pitchFamily="34" charset="0"/>
                  <a:ea typeface="Trebuchet MS" panose="020B0603020202020204" pitchFamily="34" charset="0"/>
                  <a:cs typeface="Trebuchet MS" panose="020B0603020202020204" pitchFamily="34" charset="0"/>
                </a:rPr>
                <a:t>ork-based Learning </a:t>
              </a:r>
              <a:endParaRPr lang="en-NZ" sz="1100" b="1" spc="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7" name="Textbox 256">
              <a:extLst>
                <a:ext uri="{FF2B5EF4-FFF2-40B4-BE49-F238E27FC236}">
                  <a16:creationId xmlns:a16="http://schemas.microsoft.com/office/drawing/2014/main" id="{493B7E50-CB68-A5ED-A369-27B669B19C32}"/>
                </a:ext>
              </a:extLst>
            </p:cNvPr>
            <p:cNvSpPr txBox="1"/>
            <p:nvPr/>
          </p:nvSpPr>
          <p:spPr>
            <a:xfrm>
              <a:off x="3617740" y="2235344"/>
              <a:ext cx="470365" cy="327660"/>
            </a:xfrm>
            <a:prstGeom prst="rect">
              <a:avLst/>
            </a:prstGeom>
          </p:spPr>
          <p:txBody>
            <a:bodyPr wrap="square" lIns="0" tIns="0" rIns="0" bIns="0" rtlCol="0">
              <a:noAutofit/>
            </a:bodyPr>
            <a:lstStyle/>
            <a:p>
              <a:pPr>
                <a:buNone/>
              </a:pPr>
              <a:r>
                <a:rPr lang="en-NZ" sz="1100" b="1" spc="-20" dirty="0">
                  <a:effectLst/>
                  <a:latin typeface="Trebuchet MS" panose="020B0603020202020204" pitchFamily="34" charset="0"/>
                  <a:ea typeface="Trebuchet MS" panose="020B0603020202020204" pitchFamily="34" charset="0"/>
                  <a:cs typeface="Trebuchet MS" panose="020B0603020202020204" pitchFamily="34" charset="0"/>
                </a:rPr>
                <a:t>Institutes of Technology &amp; Polytechnics</a:t>
              </a:r>
              <a:endParaRPr lang="en-NZ" sz="1100" b="1" spc="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38" name="Textbox 256">
              <a:extLst>
                <a:ext uri="{FF2B5EF4-FFF2-40B4-BE49-F238E27FC236}">
                  <a16:creationId xmlns:a16="http://schemas.microsoft.com/office/drawing/2014/main" id="{050685F1-59E3-449F-C949-585BBD44F18B}"/>
                </a:ext>
              </a:extLst>
            </p:cNvPr>
            <p:cNvSpPr txBox="1"/>
            <p:nvPr/>
          </p:nvSpPr>
          <p:spPr>
            <a:xfrm>
              <a:off x="4126770" y="2326755"/>
              <a:ext cx="342463" cy="327660"/>
            </a:xfrm>
            <a:prstGeom prst="rect">
              <a:avLst/>
            </a:prstGeom>
          </p:spPr>
          <p:txBody>
            <a:bodyPr wrap="square" lIns="0" tIns="0" rIns="0" bIns="0" rtlCol="0">
              <a:noAutofit/>
            </a:bodyPr>
            <a:lstStyle/>
            <a:p>
              <a:pPr>
                <a:buNone/>
              </a:pPr>
              <a:r>
                <a:rPr lang="en-NZ" sz="1100" b="1" spc="-20" dirty="0">
                  <a:effectLst/>
                  <a:latin typeface="Trebuchet MS" panose="020B0603020202020204" pitchFamily="34" charset="0"/>
                  <a:ea typeface="Trebuchet MS" panose="020B0603020202020204" pitchFamily="34" charset="0"/>
                  <a:cs typeface="Trebuchet MS" panose="020B0603020202020204" pitchFamily="34" charset="0"/>
                </a:rPr>
                <a:t>TWOA </a:t>
              </a:r>
            </a:p>
            <a:p>
              <a:pPr>
                <a:buNone/>
              </a:pPr>
              <a:r>
                <a:rPr lang="en-NZ" sz="1100" b="1" spc="-20" dirty="0">
                  <a:effectLst/>
                  <a:latin typeface="Trebuchet MS" panose="020B0603020202020204" pitchFamily="34" charset="0"/>
                  <a:ea typeface="Trebuchet MS" panose="020B0603020202020204" pitchFamily="34" charset="0"/>
                  <a:cs typeface="Trebuchet MS" panose="020B0603020202020204" pitchFamily="34" charset="0"/>
                </a:rPr>
                <a:t>&amp; PTEs </a:t>
              </a:r>
              <a:endParaRPr lang="en-NZ" sz="1100" b="1" spc="0" dirty="0">
                <a:effectLst/>
                <a:latin typeface="Trebuchet MS" panose="020B0603020202020204" pitchFamily="34" charset="0"/>
                <a:ea typeface="Trebuchet MS" panose="020B0603020202020204" pitchFamily="34" charset="0"/>
                <a:cs typeface="Trebuchet MS" panose="020B0603020202020204" pitchFamily="34" charset="0"/>
              </a:endParaRPr>
            </a:p>
          </p:txBody>
        </p:sp>
      </p:grpSp>
    </p:spTree>
    <p:extLst>
      <p:ext uri="{BB962C8B-B14F-4D97-AF65-F5344CB8AC3E}">
        <p14:creationId xmlns:p14="http://schemas.microsoft.com/office/powerpoint/2010/main" val="395984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1EE8E-9AD0-CA94-A827-0E7E29FA63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51D32-5B65-9569-2CA1-58010DBD40C3}"/>
              </a:ext>
            </a:extLst>
          </p:cNvPr>
          <p:cNvSpPr>
            <a:spLocks noGrp="1"/>
          </p:cNvSpPr>
          <p:nvPr>
            <p:ph type="title"/>
          </p:nvPr>
        </p:nvSpPr>
        <p:spPr/>
        <p:txBody>
          <a:bodyPr/>
          <a:lstStyle/>
          <a:p>
            <a:r>
              <a:rPr lang="en-NZ" dirty="0"/>
              <a:t>The timeline for transition is tight</a:t>
            </a:r>
            <a:endParaRPr lang="en-NZ" dirty="0">
              <a:solidFill>
                <a:schemeClr val="bg2"/>
              </a:solidFill>
            </a:endParaRPr>
          </a:p>
        </p:txBody>
      </p:sp>
      <p:sp>
        <p:nvSpPr>
          <p:cNvPr id="4" name="Text Placeholder 1">
            <a:extLst>
              <a:ext uri="{FF2B5EF4-FFF2-40B4-BE49-F238E27FC236}">
                <a16:creationId xmlns:a16="http://schemas.microsoft.com/office/drawing/2014/main" id="{A72A913C-D461-DE26-7B98-25E802D0E97D}"/>
              </a:ext>
            </a:extLst>
          </p:cNvPr>
          <p:cNvSpPr txBox="1">
            <a:spLocks/>
          </p:cNvSpPr>
          <p:nvPr/>
        </p:nvSpPr>
        <p:spPr>
          <a:xfrm>
            <a:off x="54187" y="4199029"/>
            <a:ext cx="7330392" cy="354045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NZ" sz="1600" dirty="0">
              <a:solidFill>
                <a:srgbClr val="FF0000"/>
              </a:solidFill>
            </a:endParaRPr>
          </a:p>
        </p:txBody>
      </p:sp>
      <p:grpSp>
        <p:nvGrpSpPr>
          <p:cNvPr id="3" name="Group 2">
            <a:extLst>
              <a:ext uri="{FF2B5EF4-FFF2-40B4-BE49-F238E27FC236}">
                <a16:creationId xmlns:a16="http://schemas.microsoft.com/office/drawing/2014/main" id="{990AF1E7-F853-11FF-4861-6CAB945EB173}"/>
              </a:ext>
            </a:extLst>
          </p:cNvPr>
          <p:cNvGrpSpPr/>
          <p:nvPr/>
        </p:nvGrpSpPr>
        <p:grpSpPr>
          <a:xfrm>
            <a:off x="54187" y="1469873"/>
            <a:ext cx="12204858" cy="4674073"/>
            <a:chOff x="735962" y="1009326"/>
            <a:chExt cx="12204858" cy="4674073"/>
          </a:xfrm>
        </p:grpSpPr>
        <p:cxnSp>
          <p:nvCxnSpPr>
            <p:cNvPr id="39" name="Connector: Elbow 38">
              <a:extLst>
                <a:ext uri="{FF2B5EF4-FFF2-40B4-BE49-F238E27FC236}">
                  <a16:creationId xmlns:a16="http://schemas.microsoft.com/office/drawing/2014/main" id="{DA93567B-E707-84F9-C48D-8089B87F4E66}"/>
                </a:ext>
              </a:extLst>
            </p:cNvPr>
            <p:cNvCxnSpPr>
              <a:cxnSpLocks/>
              <a:stCxn id="52" idx="2"/>
              <a:endCxn id="61" idx="1"/>
            </p:cNvCxnSpPr>
            <p:nvPr/>
          </p:nvCxnSpPr>
          <p:spPr>
            <a:xfrm rot="16200000" flipH="1">
              <a:off x="5268710" y="1806622"/>
              <a:ext cx="256452" cy="1657092"/>
            </a:xfrm>
            <a:prstGeom prst="bentConnector2">
              <a:avLst/>
            </a:prstGeom>
            <a:ln>
              <a:solidFill>
                <a:srgbClr val="538E26"/>
              </a:solidFill>
              <a:tailEnd type="triangle"/>
            </a:ln>
          </p:spPr>
          <p:style>
            <a:lnRef idx="2">
              <a:schemeClr val="accent4"/>
            </a:lnRef>
            <a:fillRef idx="0">
              <a:schemeClr val="accent4"/>
            </a:fillRef>
            <a:effectRef idx="1">
              <a:schemeClr val="accent4"/>
            </a:effectRef>
            <a:fontRef idx="minor">
              <a:schemeClr val="tx1"/>
            </a:fontRef>
          </p:style>
        </p:cxnSp>
        <p:grpSp>
          <p:nvGrpSpPr>
            <p:cNvPr id="40" name="Group 39">
              <a:extLst>
                <a:ext uri="{FF2B5EF4-FFF2-40B4-BE49-F238E27FC236}">
                  <a16:creationId xmlns:a16="http://schemas.microsoft.com/office/drawing/2014/main" id="{64C4EB01-60CB-8DE4-94F6-06AEEB4E655B}"/>
                </a:ext>
              </a:extLst>
            </p:cNvPr>
            <p:cNvGrpSpPr/>
            <p:nvPr/>
          </p:nvGrpSpPr>
          <p:grpSpPr>
            <a:xfrm>
              <a:off x="735962" y="1009326"/>
              <a:ext cx="12204858" cy="4674073"/>
              <a:chOff x="735962" y="1009326"/>
              <a:chExt cx="12204858" cy="4674073"/>
            </a:xfrm>
          </p:grpSpPr>
          <p:grpSp>
            <p:nvGrpSpPr>
              <p:cNvPr id="41" name="Group 40">
                <a:extLst>
                  <a:ext uri="{FF2B5EF4-FFF2-40B4-BE49-F238E27FC236}">
                    <a16:creationId xmlns:a16="http://schemas.microsoft.com/office/drawing/2014/main" id="{C57F0123-028B-F2B0-09A1-35678B5E19D6}"/>
                  </a:ext>
                </a:extLst>
              </p:cNvPr>
              <p:cNvGrpSpPr/>
              <p:nvPr/>
            </p:nvGrpSpPr>
            <p:grpSpPr>
              <a:xfrm>
                <a:off x="735962" y="1009326"/>
                <a:ext cx="12204858" cy="4674073"/>
                <a:chOff x="735962" y="1009326"/>
                <a:chExt cx="12204858" cy="4674073"/>
              </a:xfrm>
            </p:grpSpPr>
            <p:cxnSp>
              <p:nvCxnSpPr>
                <p:cNvPr id="44" name="Straight Connector 43">
                  <a:extLst>
                    <a:ext uri="{FF2B5EF4-FFF2-40B4-BE49-F238E27FC236}">
                      <a16:creationId xmlns:a16="http://schemas.microsoft.com/office/drawing/2014/main" id="{59A13B63-74AE-D2B5-E493-5536C3AA95FB}"/>
                    </a:ext>
                  </a:extLst>
                </p:cNvPr>
                <p:cNvCxnSpPr>
                  <a:cxnSpLocks/>
                </p:cNvCxnSpPr>
                <p:nvPr/>
              </p:nvCxnSpPr>
              <p:spPr>
                <a:xfrm flipH="1">
                  <a:off x="7644488" y="1111865"/>
                  <a:ext cx="13124" cy="4571534"/>
                </a:xfrm>
                <a:prstGeom prst="line">
                  <a:avLst/>
                </a:prstGeom>
                <a:ln w="12700" cap="flat" cmpd="sng" algn="ctr">
                  <a:solidFill>
                    <a:srgbClr val="406868"/>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Straight Connector 44">
                  <a:extLst>
                    <a:ext uri="{FF2B5EF4-FFF2-40B4-BE49-F238E27FC236}">
                      <a16:creationId xmlns:a16="http://schemas.microsoft.com/office/drawing/2014/main" id="{3A1B3E08-2995-27FF-8798-BCD27496E382}"/>
                    </a:ext>
                  </a:extLst>
                </p:cNvPr>
                <p:cNvCxnSpPr>
                  <a:cxnSpLocks/>
                </p:cNvCxnSpPr>
                <p:nvPr/>
              </p:nvCxnSpPr>
              <p:spPr>
                <a:xfrm>
                  <a:off x="3633549" y="1215546"/>
                  <a:ext cx="0" cy="4467853"/>
                </a:xfrm>
                <a:prstGeom prst="line">
                  <a:avLst/>
                </a:prstGeom>
                <a:ln w="12700" cap="flat" cmpd="sng" algn="ctr">
                  <a:solidFill>
                    <a:srgbClr val="406868"/>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Straight Connector 45">
                  <a:extLst>
                    <a:ext uri="{FF2B5EF4-FFF2-40B4-BE49-F238E27FC236}">
                      <a16:creationId xmlns:a16="http://schemas.microsoft.com/office/drawing/2014/main" id="{2CEF3D3E-B830-0D2F-BADF-7EEADE7A9BAD}"/>
                    </a:ext>
                  </a:extLst>
                </p:cNvPr>
                <p:cNvCxnSpPr>
                  <a:cxnSpLocks/>
                </p:cNvCxnSpPr>
                <p:nvPr/>
              </p:nvCxnSpPr>
              <p:spPr>
                <a:xfrm>
                  <a:off x="5695113" y="1111865"/>
                  <a:ext cx="82644" cy="4571534"/>
                </a:xfrm>
                <a:prstGeom prst="line">
                  <a:avLst/>
                </a:prstGeom>
                <a:ln w="12700" cap="flat" cmpd="sng" algn="ctr">
                  <a:solidFill>
                    <a:srgbClr val="406868"/>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7" name="Straight Connector 46">
                  <a:extLst>
                    <a:ext uri="{FF2B5EF4-FFF2-40B4-BE49-F238E27FC236}">
                      <a16:creationId xmlns:a16="http://schemas.microsoft.com/office/drawing/2014/main" id="{51ACD4F5-3C90-2A94-18D9-7AD18FC1A54A}"/>
                    </a:ext>
                  </a:extLst>
                </p:cNvPr>
                <p:cNvCxnSpPr/>
                <p:nvPr/>
              </p:nvCxnSpPr>
              <p:spPr>
                <a:xfrm>
                  <a:off x="1105195" y="3680129"/>
                  <a:ext cx="10114956" cy="0"/>
                </a:xfrm>
                <a:prstGeom prst="line">
                  <a:avLst/>
                </a:prstGeom>
                <a:ln>
                  <a:solidFill>
                    <a:srgbClr val="406868"/>
                  </a:solidFill>
                </a:ln>
              </p:spPr>
              <p:style>
                <a:lnRef idx="2">
                  <a:schemeClr val="accent1"/>
                </a:lnRef>
                <a:fillRef idx="0">
                  <a:schemeClr val="accent1"/>
                </a:fillRef>
                <a:effectRef idx="1">
                  <a:schemeClr val="accent1"/>
                </a:effectRef>
                <a:fontRef idx="minor">
                  <a:schemeClr val="tx1"/>
                </a:fontRef>
              </p:style>
            </p:cxnSp>
            <p:grpSp>
              <p:nvGrpSpPr>
                <p:cNvPr id="48" name="Group 47">
                  <a:extLst>
                    <a:ext uri="{FF2B5EF4-FFF2-40B4-BE49-F238E27FC236}">
                      <a16:creationId xmlns:a16="http://schemas.microsoft.com/office/drawing/2014/main" id="{144B5982-1649-56CB-0645-7A9D064BA04E}"/>
                    </a:ext>
                  </a:extLst>
                </p:cNvPr>
                <p:cNvGrpSpPr/>
                <p:nvPr/>
              </p:nvGrpSpPr>
              <p:grpSpPr>
                <a:xfrm>
                  <a:off x="735962" y="1205166"/>
                  <a:ext cx="12204858" cy="4384177"/>
                  <a:chOff x="735962" y="1205166"/>
                  <a:chExt cx="12204858" cy="4384177"/>
                </a:xfrm>
              </p:grpSpPr>
              <p:sp>
                <p:nvSpPr>
                  <p:cNvPr id="51" name="TextBox 50">
                    <a:extLst>
                      <a:ext uri="{FF2B5EF4-FFF2-40B4-BE49-F238E27FC236}">
                        <a16:creationId xmlns:a16="http://schemas.microsoft.com/office/drawing/2014/main" id="{1CECF8B9-FC45-CF1F-6B42-3E01B5F8E16A}"/>
                      </a:ext>
                    </a:extLst>
                  </p:cNvPr>
                  <p:cNvSpPr txBox="1"/>
                  <p:nvPr/>
                </p:nvSpPr>
                <p:spPr>
                  <a:xfrm>
                    <a:off x="4006533" y="1205166"/>
                    <a:ext cx="8934287" cy="350865"/>
                  </a:xfrm>
                  <a:prstGeom prst="rect">
                    <a:avLst/>
                  </a:prstGeom>
                  <a:noFill/>
                </p:spPr>
                <p:txBody>
                  <a:bodyPr wrap="square" rtlCol="0">
                    <a:spAutoFit/>
                  </a:bodyPr>
                  <a:lstStyle/>
                  <a:p>
                    <a:r>
                      <a:rPr lang="en-NZ" sz="1680" b="1" dirty="0">
                        <a:solidFill>
                          <a:srgbClr val="406868"/>
                        </a:solidFill>
                      </a:rPr>
                      <a:t>    Q1 2026  	    Q2 2026                               Q3 2026                    Q4 2026	     Q1 2027</a:t>
                    </a:r>
                  </a:p>
                </p:txBody>
              </p:sp>
              <p:sp>
                <p:nvSpPr>
                  <p:cNvPr id="52" name="TextBox 51">
                    <a:extLst>
                      <a:ext uri="{FF2B5EF4-FFF2-40B4-BE49-F238E27FC236}">
                        <a16:creationId xmlns:a16="http://schemas.microsoft.com/office/drawing/2014/main" id="{9967868F-8C0B-D67F-8BD7-E2F525833998}"/>
                      </a:ext>
                    </a:extLst>
                  </p:cNvPr>
                  <p:cNvSpPr txBox="1"/>
                  <p:nvPr/>
                </p:nvSpPr>
                <p:spPr>
                  <a:xfrm>
                    <a:off x="3990681" y="1832911"/>
                    <a:ext cx="1155418" cy="674031"/>
                  </a:xfrm>
                  <a:prstGeom prst="rect">
                    <a:avLst/>
                  </a:prstGeom>
                  <a:solidFill>
                    <a:srgbClr val="B7E296"/>
                  </a:solidFill>
                </p:spPr>
                <p:txBody>
                  <a:bodyPr wrap="square" rtlCol="0">
                    <a:spAutoFit/>
                  </a:bodyPr>
                  <a:lstStyle/>
                  <a:p>
                    <a:r>
                      <a:rPr lang="en-NZ" sz="1260" dirty="0"/>
                      <a:t>PTE </a:t>
                    </a:r>
                    <a:br>
                      <a:rPr lang="en-NZ" sz="1260" dirty="0"/>
                    </a:br>
                    <a:r>
                      <a:rPr lang="en-NZ" sz="1260" dirty="0"/>
                      <a:t>Application</a:t>
                    </a:r>
                  </a:p>
                  <a:p>
                    <a:r>
                      <a:rPr lang="en-NZ" sz="1260" dirty="0"/>
                      <a:t>Submission  </a:t>
                    </a:r>
                  </a:p>
                </p:txBody>
              </p:sp>
              <p:sp>
                <p:nvSpPr>
                  <p:cNvPr id="53" name="TextBox 52">
                    <a:extLst>
                      <a:ext uri="{FF2B5EF4-FFF2-40B4-BE49-F238E27FC236}">
                        <a16:creationId xmlns:a16="http://schemas.microsoft.com/office/drawing/2014/main" id="{83406693-932E-9A80-C02B-964E0D113614}"/>
                      </a:ext>
                    </a:extLst>
                  </p:cNvPr>
                  <p:cNvSpPr txBox="1"/>
                  <p:nvPr/>
                </p:nvSpPr>
                <p:spPr>
                  <a:xfrm>
                    <a:off x="1562690" y="1614086"/>
                    <a:ext cx="2145176" cy="3194721"/>
                  </a:xfrm>
                  <a:prstGeom prst="rect">
                    <a:avLst/>
                  </a:prstGeom>
                  <a:noFill/>
                </p:spPr>
                <p:txBody>
                  <a:bodyPr wrap="square" rtlCol="0">
                    <a:spAutoFit/>
                  </a:bodyPr>
                  <a:lstStyle/>
                  <a:p>
                    <a:pPr marL="211456" indent="-211456">
                      <a:buFont typeface="Arial" panose="020B0604020202020204" pitchFamily="34" charset="0"/>
                      <a:buChar char="•"/>
                    </a:pPr>
                    <a:r>
                      <a:rPr lang="en-NZ" sz="1260" dirty="0"/>
                      <a:t>Ownership Structure landed </a:t>
                    </a:r>
                  </a:p>
                  <a:p>
                    <a:pPr marL="211456" indent="-211456">
                      <a:buFont typeface="Arial" panose="020B0604020202020204" pitchFamily="34" charset="0"/>
                      <a:buChar char="•"/>
                    </a:pPr>
                    <a:r>
                      <a:rPr lang="en-NZ" sz="1260" dirty="0"/>
                      <a:t>Governance landed </a:t>
                    </a:r>
                  </a:p>
                  <a:p>
                    <a:pPr marL="211456" indent="-211456">
                      <a:buFont typeface="Arial" panose="020B0604020202020204" pitchFamily="34" charset="0"/>
                      <a:buChar char="•"/>
                    </a:pPr>
                    <a:r>
                      <a:rPr lang="en-NZ" sz="1260" dirty="0"/>
                      <a:t>Legal entity(s) established</a:t>
                    </a:r>
                  </a:p>
                  <a:p>
                    <a:pPr marL="211456" indent="-211456">
                      <a:buFont typeface="Arial" panose="020B0604020202020204" pitchFamily="34" charset="0"/>
                      <a:buChar char="•"/>
                    </a:pPr>
                    <a:r>
                      <a:rPr lang="en-NZ" sz="1260" dirty="0"/>
                      <a:t>Endorsed by EAG</a:t>
                    </a:r>
                  </a:p>
                  <a:p>
                    <a:pPr marL="211456" indent="-211456">
                      <a:buFont typeface="Arial" panose="020B0604020202020204" pitchFamily="34" charset="0"/>
                      <a:buChar char="•"/>
                    </a:pPr>
                    <a:r>
                      <a:rPr lang="en-NZ" sz="1260" dirty="0"/>
                      <a:t>Business Plan and Budget endorsed by new Board + EAG</a:t>
                    </a:r>
                  </a:p>
                  <a:p>
                    <a:pPr marL="211456" indent="-211456">
                      <a:buFont typeface="Arial" panose="020B0604020202020204" pitchFamily="34" charset="0"/>
                      <a:buChar char="•"/>
                    </a:pPr>
                    <a:r>
                      <a:rPr lang="en-NZ" sz="1260" dirty="0"/>
                      <a:t>QMS completed</a:t>
                    </a:r>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r>
                      <a:rPr lang="en-NZ" sz="1260" dirty="0"/>
                      <a:t>Ownership &amp; Governance endorsed by TEC</a:t>
                    </a:r>
                  </a:p>
                  <a:p>
                    <a:pPr marL="211456" indent="-211456">
                      <a:buFont typeface="Arial" panose="020B0604020202020204" pitchFamily="34" charset="0"/>
                      <a:buChar char="•"/>
                    </a:pPr>
                    <a:r>
                      <a:rPr lang="en-NZ" sz="1260" dirty="0"/>
                      <a:t>Sector engagement </a:t>
                    </a:r>
                  </a:p>
                </p:txBody>
              </p:sp>
              <p:sp>
                <p:nvSpPr>
                  <p:cNvPr id="54" name="TextBox 53">
                    <a:extLst>
                      <a:ext uri="{FF2B5EF4-FFF2-40B4-BE49-F238E27FC236}">
                        <a16:creationId xmlns:a16="http://schemas.microsoft.com/office/drawing/2014/main" id="{CF555414-34EC-16DE-6105-6632D40B9808}"/>
                      </a:ext>
                    </a:extLst>
                  </p:cNvPr>
                  <p:cNvSpPr txBox="1"/>
                  <p:nvPr/>
                </p:nvSpPr>
                <p:spPr>
                  <a:xfrm>
                    <a:off x="4189454" y="3848506"/>
                    <a:ext cx="1482240" cy="286232"/>
                  </a:xfrm>
                  <a:prstGeom prst="rect">
                    <a:avLst/>
                  </a:prstGeom>
                  <a:solidFill>
                    <a:srgbClr val="B7E296"/>
                  </a:solidFill>
                </p:spPr>
                <p:txBody>
                  <a:bodyPr wrap="square" rtlCol="0">
                    <a:spAutoFit/>
                  </a:bodyPr>
                  <a:lstStyle/>
                  <a:p>
                    <a:r>
                      <a:rPr lang="en-NZ" sz="1260" dirty="0"/>
                      <a:t>Mix of Provision </a:t>
                    </a:r>
                  </a:p>
                </p:txBody>
              </p:sp>
              <p:sp>
                <p:nvSpPr>
                  <p:cNvPr id="55" name="TextBox 54">
                    <a:extLst>
                      <a:ext uri="{FF2B5EF4-FFF2-40B4-BE49-F238E27FC236}">
                        <a16:creationId xmlns:a16="http://schemas.microsoft.com/office/drawing/2014/main" id="{8C91D2E9-99C1-3B48-CF0C-28537EFB2212}"/>
                      </a:ext>
                    </a:extLst>
                  </p:cNvPr>
                  <p:cNvSpPr txBox="1"/>
                  <p:nvPr/>
                </p:nvSpPr>
                <p:spPr>
                  <a:xfrm>
                    <a:off x="4795054" y="4259648"/>
                    <a:ext cx="1481310" cy="286232"/>
                  </a:xfrm>
                  <a:prstGeom prst="rect">
                    <a:avLst/>
                  </a:prstGeom>
                  <a:solidFill>
                    <a:srgbClr val="B7E296"/>
                  </a:solidFill>
                </p:spPr>
                <p:txBody>
                  <a:bodyPr wrap="square" rtlCol="0">
                    <a:spAutoFit/>
                  </a:bodyPr>
                  <a:lstStyle/>
                  <a:p>
                    <a:r>
                      <a:rPr lang="en-NZ" sz="1260" dirty="0"/>
                      <a:t>Investment Plan </a:t>
                    </a:r>
                  </a:p>
                </p:txBody>
              </p:sp>
              <p:sp>
                <p:nvSpPr>
                  <p:cNvPr id="56" name="TextBox 55">
                    <a:extLst>
                      <a:ext uri="{FF2B5EF4-FFF2-40B4-BE49-F238E27FC236}">
                        <a16:creationId xmlns:a16="http://schemas.microsoft.com/office/drawing/2014/main" id="{DC11180B-894A-529F-4622-5922D60C3DBE}"/>
                      </a:ext>
                    </a:extLst>
                  </p:cNvPr>
                  <p:cNvSpPr txBox="1"/>
                  <p:nvPr/>
                </p:nvSpPr>
                <p:spPr>
                  <a:xfrm>
                    <a:off x="5373374" y="4674174"/>
                    <a:ext cx="1468835" cy="286232"/>
                  </a:xfrm>
                  <a:prstGeom prst="rect">
                    <a:avLst/>
                  </a:prstGeom>
                  <a:solidFill>
                    <a:srgbClr val="B7E296"/>
                  </a:solidFill>
                </p:spPr>
                <p:txBody>
                  <a:bodyPr wrap="square" rtlCol="0">
                    <a:spAutoFit/>
                  </a:bodyPr>
                  <a:lstStyle/>
                  <a:p>
                    <a:r>
                      <a:rPr lang="en-NZ" sz="1260" dirty="0"/>
                      <a:t>Transition Plan </a:t>
                    </a:r>
                  </a:p>
                </p:txBody>
              </p:sp>
              <p:sp>
                <p:nvSpPr>
                  <p:cNvPr id="57" name="TextBox 56">
                    <a:extLst>
                      <a:ext uri="{FF2B5EF4-FFF2-40B4-BE49-F238E27FC236}">
                        <a16:creationId xmlns:a16="http://schemas.microsoft.com/office/drawing/2014/main" id="{BB1111D4-1208-C147-C280-73AD9BCF4EFF}"/>
                      </a:ext>
                    </a:extLst>
                  </p:cNvPr>
                  <p:cNvSpPr txBox="1"/>
                  <p:nvPr/>
                </p:nvSpPr>
                <p:spPr>
                  <a:xfrm>
                    <a:off x="4747311" y="2797210"/>
                    <a:ext cx="1495538" cy="480131"/>
                  </a:xfrm>
                  <a:prstGeom prst="rect">
                    <a:avLst/>
                  </a:prstGeom>
                  <a:noFill/>
                </p:spPr>
                <p:txBody>
                  <a:bodyPr wrap="none" rtlCol="0">
                    <a:spAutoFit/>
                  </a:bodyPr>
                  <a:lstStyle/>
                  <a:p>
                    <a:r>
                      <a:rPr lang="en-NZ" sz="1260" dirty="0"/>
                      <a:t>4 – 8 months</a:t>
                    </a:r>
                    <a:br>
                      <a:rPr lang="en-NZ" sz="1260" dirty="0"/>
                    </a:br>
                    <a:r>
                      <a:rPr lang="en-NZ" sz="1260" dirty="0"/>
                      <a:t>for NZQA Approval </a:t>
                    </a:r>
                  </a:p>
                </p:txBody>
              </p:sp>
              <p:sp>
                <p:nvSpPr>
                  <p:cNvPr id="58" name="TextBox 57">
                    <a:extLst>
                      <a:ext uri="{FF2B5EF4-FFF2-40B4-BE49-F238E27FC236}">
                        <a16:creationId xmlns:a16="http://schemas.microsoft.com/office/drawing/2014/main" id="{70F6EE6F-0853-4CCA-946C-2CCD3CCA772B}"/>
                      </a:ext>
                    </a:extLst>
                  </p:cNvPr>
                  <p:cNvSpPr txBox="1"/>
                  <p:nvPr/>
                </p:nvSpPr>
                <p:spPr>
                  <a:xfrm>
                    <a:off x="757123" y="1897850"/>
                    <a:ext cx="966931" cy="674031"/>
                  </a:xfrm>
                  <a:prstGeom prst="rect">
                    <a:avLst/>
                  </a:prstGeom>
                  <a:noFill/>
                </p:spPr>
                <p:txBody>
                  <a:bodyPr wrap="none" rtlCol="0">
                    <a:spAutoFit/>
                  </a:bodyPr>
                  <a:lstStyle/>
                  <a:p>
                    <a:r>
                      <a:rPr lang="en-NZ" sz="1260" b="1" dirty="0"/>
                      <a:t>REQUIRED</a:t>
                    </a:r>
                  </a:p>
                  <a:p>
                    <a:r>
                      <a:rPr lang="en-NZ" sz="1260" b="1" dirty="0"/>
                      <a:t>BY NZQA </a:t>
                    </a:r>
                    <a:br>
                      <a:rPr lang="en-NZ" sz="1260" b="1" dirty="0"/>
                    </a:br>
                    <a:endParaRPr lang="en-NZ" sz="1260" b="1" dirty="0"/>
                  </a:p>
                </p:txBody>
              </p:sp>
              <p:sp>
                <p:nvSpPr>
                  <p:cNvPr id="59" name="TextBox 58">
                    <a:extLst>
                      <a:ext uri="{FF2B5EF4-FFF2-40B4-BE49-F238E27FC236}">
                        <a16:creationId xmlns:a16="http://schemas.microsoft.com/office/drawing/2014/main" id="{C7CCD73C-50D2-5BAB-9C5B-C7A2ACC866CA}"/>
                      </a:ext>
                    </a:extLst>
                  </p:cNvPr>
                  <p:cNvSpPr txBox="1"/>
                  <p:nvPr/>
                </p:nvSpPr>
                <p:spPr>
                  <a:xfrm>
                    <a:off x="735962" y="3836517"/>
                    <a:ext cx="998991" cy="674031"/>
                  </a:xfrm>
                  <a:prstGeom prst="rect">
                    <a:avLst/>
                  </a:prstGeom>
                  <a:noFill/>
                </p:spPr>
                <p:txBody>
                  <a:bodyPr wrap="none" rtlCol="0">
                    <a:spAutoFit/>
                  </a:bodyPr>
                  <a:lstStyle/>
                  <a:p>
                    <a:r>
                      <a:rPr lang="en-NZ" sz="1260" b="1" dirty="0"/>
                      <a:t>REQUIRED </a:t>
                    </a:r>
                  </a:p>
                  <a:p>
                    <a:r>
                      <a:rPr lang="en-NZ" sz="1260" b="1" dirty="0"/>
                      <a:t>BY TEC </a:t>
                    </a:r>
                  </a:p>
                  <a:p>
                    <a:endParaRPr lang="en-NZ" sz="1260" b="1" dirty="0"/>
                  </a:p>
                </p:txBody>
              </p:sp>
              <p:sp>
                <p:nvSpPr>
                  <p:cNvPr id="60" name="TextBox 59">
                    <a:extLst>
                      <a:ext uri="{FF2B5EF4-FFF2-40B4-BE49-F238E27FC236}">
                        <a16:creationId xmlns:a16="http://schemas.microsoft.com/office/drawing/2014/main" id="{4CD07AA3-2070-7955-8EA8-D154B5DE6E1E}"/>
                      </a:ext>
                    </a:extLst>
                  </p:cNvPr>
                  <p:cNvSpPr txBox="1"/>
                  <p:nvPr/>
                </p:nvSpPr>
                <p:spPr>
                  <a:xfrm>
                    <a:off x="5386684" y="5109212"/>
                    <a:ext cx="2257804" cy="480131"/>
                  </a:xfrm>
                  <a:prstGeom prst="rect">
                    <a:avLst/>
                  </a:prstGeom>
                  <a:solidFill>
                    <a:srgbClr val="B7E296"/>
                  </a:solidFill>
                </p:spPr>
                <p:txBody>
                  <a:bodyPr wrap="square" rtlCol="0">
                    <a:spAutoFit/>
                  </a:bodyPr>
                  <a:lstStyle/>
                  <a:p>
                    <a:r>
                      <a:rPr lang="en-NZ" sz="1260" dirty="0"/>
                      <a:t>TEC Submission may be required  </a:t>
                    </a:r>
                    <a:r>
                      <a:rPr lang="en-NZ" sz="960" dirty="0"/>
                      <a:t>(upon NZQA PTE Approval)   </a:t>
                    </a:r>
                    <a:endParaRPr lang="en-NZ" sz="1260" dirty="0"/>
                  </a:p>
                </p:txBody>
              </p:sp>
              <p:sp>
                <p:nvSpPr>
                  <p:cNvPr id="61" name="TextBox 60">
                    <a:extLst>
                      <a:ext uri="{FF2B5EF4-FFF2-40B4-BE49-F238E27FC236}">
                        <a16:creationId xmlns:a16="http://schemas.microsoft.com/office/drawing/2014/main" id="{669DB18B-16FC-B045-5C8F-D497E2FEA824}"/>
                      </a:ext>
                    </a:extLst>
                  </p:cNvPr>
                  <p:cNvSpPr txBox="1"/>
                  <p:nvPr/>
                </p:nvSpPr>
                <p:spPr>
                  <a:xfrm>
                    <a:off x="6225482" y="2426378"/>
                    <a:ext cx="1155418" cy="674031"/>
                  </a:xfrm>
                  <a:prstGeom prst="rect">
                    <a:avLst/>
                  </a:prstGeom>
                  <a:solidFill>
                    <a:srgbClr val="B7E296"/>
                  </a:solidFill>
                </p:spPr>
                <p:txBody>
                  <a:bodyPr wrap="square" rtlCol="0">
                    <a:spAutoFit/>
                  </a:bodyPr>
                  <a:lstStyle/>
                  <a:p>
                    <a:r>
                      <a:rPr lang="en-NZ" sz="1260" dirty="0"/>
                      <a:t>PTE </a:t>
                    </a:r>
                    <a:br>
                      <a:rPr lang="en-NZ" sz="1260" dirty="0"/>
                    </a:br>
                    <a:r>
                      <a:rPr lang="en-NZ" sz="1260" dirty="0"/>
                      <a:t>Application</a:t>
                    </a:r>
                  </a:p>
                  <a:p>
                    <a:r>
                      <a:rPr lang="en-NZ" sz="1260" dirty="0"/>
                      <a:t>Approval </a:t>
                    </a:r>
                  </a:p>
                </p:txBody>
              </p:sp>
            </p:grpSp>
            <p:cxnSp>
              <p:nvCxnSpPr>
                <p:cNvPr id="49" name="Straight Connector 48">
                  <a:extLst>
                    <a:ext uri="{FF2B5EF4-FFF2-40B4-BE49-F238E27FC236}">
                      <a16:creationId xmlns:a16="http://schemas.microsoft.com/office/drawing/2014/main" id="{416BB591-57A3-39A7-7F29-63C4DA8BBA2C}"/>
                    </a:ext>
                  </a:extLst>
                </p:cNvPr>
                <p:cNvCxnSpPr>
                  <a:cxnSpLocks/>
                </p:cNvCxnSpPr>
                <p:nvPr/>
              </p:nvCxnSpPr>
              <p:spPr>
                <a:xfrm>
                  <a:off x="9463877" y="1034902"/>
                  <a:ext cx="0" cy="4554441"/>
                </a:xfrm>
                <a:prstGeom prst="line">
                  <a:avLst/>
                </a:prstGeom>
                <a:ln w="12700" cap="flat" cmpd="sng" algn="ctr">
                  <a:solidFill>
                    <a:srgbClr val="406868"/>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Straight Connector 49">
                  <a:extLst>
                    <a:ext uri="{FF2B5EF4-FFF2-40B4-BE49-F238E27FC236}">
                      <a16:creationId xmlns:a16="http://schemas.microsoft.com/office/drawing/2014/main" id="{C944511A-5A1D-12C6-A293-CB309D753693}"/>
                    </a:ext>
                  </a:extLst>
                </p:cNvPr>
                <p:cNvCxnSpPr>
                  <a:cxnSpLocks/>
                </p:cNvCxnSpPr>
                <p:nvPr/>
              </p:nvCxnSpPr>
              <p:spPr>
                <a:xfrm>
                  <a:off x="11220151" y="1009326"/>
                  <a:ext cx="0" cy="4580017"/>
                </a:xfrm>
                <a:prstGeom prst="line">
                  <a:avLst/>
                </a:prstGeom>
                <a:ln w="12700" cap="flat" cmpd="sng" algn="ctr">
                  <a:solidFill>
                    <a:srgbClr val="406868"/>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42" name="TextBox 41">
                <a:extLst>
                  <a:ext uri="{FF2B5EF4-FFF2-40B4-BE49-F238E27FC236}">
                    <a16:creationId xmlns:a16="http://schemas.microsoft.com/office/drawing/2014/main" id="{BB4ECB67-D4D9-64F7-2CFD-F177E9022787}"/>
                  </a:ext>
                </a:extLst>
              </p:cNvPr>
              <p:cNvSpPr txBox="1"/>
              <p:nvPr/>
            </p:nvSpPr>
            <p:spPr>
              <a:xfrm>
                <a:off x="7670737" y="1620016"/>
                <a:ext cx="1743150" cy="3000821"/>
              </a:xfrm>
              <a:prstGeom prst="rect">
                <a:avLst/>
              </a:prstGeom>
              <a:noFill/>
            </p:spPr>
            <p:txBody>
              <a:bodyPr wrap="square" rtlCol="0">
                <a:spAutoFit/>
              </a:bodyPr>
              <a:lstStyle/>
              <a:p>
                <a:pPr marL="211456" indent="-211456">
                  <a:buFont typeface="Arial" panose="020B0604020202020204" pitchFamily="34" charset="0"/>
                  <a:buChar char="•"/>
                </a:pPr>
                <a:r>
                  <a:rPr lang="en-NZ" sz="1260" dirty="0"/>
                  <a:t>Functional transition of exiting sectors to new PTEs (not financial transition) </a:t>
                </a:r>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r>
                  <a:rPr lang="en-NZ" sz="1260" dirty="0"/>
                  <a:t>Transition actions from ISB to PTE </a:t>
                </a:r>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p:txBody>
          </p:sp>
          <p:sp>
            <p:nvSpPr>
              <p:cNvPr id="43" name="TextBox 42">
                <a:extLst>
                  <a:ext uri="{FF2B5EF4-FFF2-40B4-BE49-F238E27FC236}">
                    <a16:creationId xmlns:a16="http://schemas.microsoft.com/office/drawing/2014/main" id="{47444B48-DE3A-4D5A-4846-DAD4E470BA30}"/>
                  </a:ext>
                </a:extLst>
              </p:cNvPr>
              <p:cNvSpPr txBox="1"/>
              <p:nvPr/>
            </p:nvSpPr>
            <p:spPr>
              <a:xfrm>
                <a:off x="9526993" y="1596272"/>
                <a:ext cx="1743150" cy="2806922"/>
              </a:xfrm>
              <a:prstGeom prst="rect">
                <a:avLst/>
              </a:prstGeom>
              <a:noFill/>
            </p:spPr>
            <p:txBody>
              <a:bodyPr wrap="square" rtlCol="0">
                <a:spAutoFit/>
              </a:bodyPr>
              <a:lstStyle/>
              <a:p>
                <a:pPr marL="211456" indent="-211456">
                  <a:buFont typeface="Arial" panose="020B0604020202020204" pitchFamily="34" charset="0"/>
                  <a:buChar char="•"/>
                </a:pPr>
                <a:r>
                  <a:rPr lang="en-NZ" sz="1260" dirty="0"/>
                  <a:t>Full transition of exiting sectors</a:t>
                </a:r>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endParaRPr lang="en-NZ" sz="1260" dirty="0"/>
              </a:p>
              <a:p>
                <a:pPr marL="211456" indent="-211456">
                  <a:buFont typeface="Arial" panose="020B0604020202020204" pitchFamily="34" charset="0"/>
                  <a:buChar char="•"/>
                </a:pPr>
                <a:r>
                  <a:rPr lang="en-NZ" sz="1260" dirty="0"/>
                  <a:t>Fully transitioned from ISB to PTE </a:t>
                </a:r>
              </a:p>
              <a:p>
                <a:pPr marL="211456" indent="-211456">
                  <a:buFont typeface="Arial" panose="020B0604020202020204" pitchFamily="34" charset="0"/>
                  <a:buChar char="•"/>
                </a:pPr>
                <a:endParaRPr lang="en-NZ" sz="1260" dirty="0"/>
              </a:p>
            </p:txBody>
          </p:sp>
        </p:grpSp>
      </p:grpSp>
    </p:spTree>
    <p:extLst>
      <p:ext uri="{BB962C8B-B14F-4D97-AF65-F5344CB8AC3E}">
        <p14:creationId xmlns:p14="http://schemas.microsoft.com/office/powerpoint/2010/main" val="3294190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5B7D8-D3EA-282B-FB42-2CFD12D1730D}"/>
              </a:ext>
            </a:extLst>
          </p:cNvPr>
          <p:cNvSpPr>
            <a:spLocks noGrp="1"/>
          </p:cNvSpPr>
          <p:nvPr>
            <p:ph type="title"/>
          </p:nvPr>
        </p:nvSpPr>
        <p:spPr>
          <a:xfrm>
            <a:off x="0" y="0"/>
            <a:ext cx="12192000" cy="1325563"/>
          </a:xfrm>
        </p:spPr>
        <p:txBody>
          <a:bodyPr/>
          <a:lstStyle/>
          <a:p>
            <a:r>
              <a:rPr lang="en-NZ" dirty="0"/>
              <a:t>Introduction</a:t>
            </a:r>
          </a:p>
        </p:txBody>
      </p:sp>
      <p:sp>
        <p:nvSpPr>
          <p:cNvPr id="3" name="Content Placeholder 2">
            <a:extLst>
              <a:ext uri="{FF2B5EF4-FFF2-40B4-BE49-F238E27FC236}">
                <a16:creationId xmlns:a16="http://schemas.microsoft.com/office/drawing/2014/main" id="{C3918795-8A28-47CF-AA68-640AB792D49A}"/>
              </a:ext>
            </a:extLst>
          </p:cNvPr>
          <p:cNvSpPr>
            <a:spLocks noGrp="1"/>
          </p:cNvSpPr>
          <p:nvPr>
            <p:ph idx="1"/>
          </p:nvPr>
        </p:nvSpPr>
        <p:spPr/>
        <p:txBody>
          <a:bodyPr>
            <a:normAutofit/>
          </a:bodyPr>
          <a:lstStyle/>
          <a:p>
            <a:pPr>
              <a:spcBef>
                <a:spcPts val="600"/>
              </a:spcBef>
              <a:spcAft>
                <a:spcPts val="600"/>
              </a:spcAft>
            </a:pPr>
            <a:r>
              <a:rPr lang="en-NZ" dirty="0"/>
              <a:t>Changes to forestry training are underway following government reform of vocational education and the disestablishment of Te Pūkenga and the work-based learning divisions, including Competenz</a:t>
            </a:r>
          </a:p>
          <a:p>
            <a:pPr>
              <a:spcBef>
                <a:spcPts val="600"/>
              </a:spcBef>
              <a:spcAft>
                <a:spcPts val="600"/>
              </a:spcAft>
            </a:pPr>
            <a:r>
              <a:rPr lang="en-NZ" dirty="0"/>
              <a:t>We are working with current providers to develop a proposal that will be presented and accepted by the Tertiary Education Commission and NZQA</a:t>
            </a:r>
          </a:p>
          <a:p>
            <a:pPr>
              <a:spcBef>
                <a:spcPts val="600"/>
              </a:spcBef>
              <a:spcAft>
                <a:spcPts val="600"/>
              </a:spcAft>
            </a:pPr>
            <a:r>
              <a:rPr lang="en-NZ" dirty="0"/>
              <a:t>Timelines are tight and we need to help shape the new system and organise ourselves to make the most of the opportunities</a:t>
            </a:r>
          </a:p>
          <a:p>
            <a:pPr>
              <a:spcBef>
                <a:spcPts val="600"/>
              </a:spcBef>
              <a:spcAft>
                <a:spcPts val="600"/>
              </a:spcAft>
            </a:pPr>
            <a:r>
              <a:rPr lang="en-NZ" dirty="0"/>
              <a:t>Seeking support for the proposed model to implement change</a:t>
            </a:r>
          </a:p>
        </p:txBody>
      </p:sp>
    </p:spTree>
    <p:extLst>
      <p:ext uri="{BB962C8B-B14F-4D97-AF65-F5344CB8AC3E}">
        <p14:creationId xmlns:p14="http://schemas.microsoft.com/office/powerpoint/2010/main" val="477982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6923F-2B95-8D5A-8578-DBC0FC0DCEA8}"/>
              </a:ext>
            </a:extLst>
          </p:cNvPr>
          <p:cNvSpPr>
            <a:spLocks noGrp="1"/>
          </p:cNvSpPr>
          <p:nvPr>
            <p:ph type="title"/>
          </p:nvPr>
        </p:nvSpPr>
        <p:spPr>
          <a:xfrm>
            <a:off x="841248" y="841248"/>
            <a:ext cx="10479024" cy="557784"/>
          </a:xfrm>
        </p:spPr>
        <p:txBody>
          <a:bodyPr/>
          <a:lstStyle/>
          <a:p>
            <a:r>
              <a:rPr lang="en-US" dirty="0"/>
              <a:t>Food &amp; Fibre Private Training Establishment (EXAMPLE)</a:t>
            </a:r>
          </a:p>
        </p:txBody>
      </p:sp>
      <p:sp>
        <p:nvSpPr>
          <p:cNvPr id="5" name="Text Placeholder 4">
            <a:extLst>
              <a:ext uri="{FF2B5EF4-FFF2-40B4-BE49-F238E27FC236}">
                <a16:creationId xmlns:a16="http://schemas.microsoft.com/office/drawing/2014/main" id="{DFFF7AA9-7C16-A939-67C8-DF700FEF7D83}"/>
              </a:ext>
            </a:extLst>
          </p:cNvPr>
          <p:cNvSpPr>
            <a:spLocks noGrp="1"/>
          </p:cNvSpPr>
          <p:nvPr>
            <p:ph sz="quarter" idx="13"/>
          </p:nvPr>
        </p:nvSpPr>
        <p:spPr>
          <a:xfrm>
            <a:off x="841248" y="1536827"/>
            <a:ext cx="10669434" cy="4479925"/>
          </a:xfrm>
        </p:spPr>
        <p:txBody>
          <a:bodyPr>
            <a:normAutofit fontScale="92500" lnSpcReduction="20000"/>
          </a:bodyPr>
          <a:lstStyle/>
          <a:p>
            <a:pPr>
              <a:lnSpc>
                <a:spcPct val="150000"/>
              </a:lnSpc>
            </a:pPr>
            <a:r>
              <a:rPr lang="en-US" dirty="0"/>
              <a:t>PTE is a Limited Liability Company with charitable status (more agility and flexibility than an Incorporated Society e.g., to raise capital)</a:t>
            </a:r>
          </a:p>
          <a:p>
            <a:pPr>
              <a:lnSpc>
                <a:spcPct val="150000"/>
              </a:lnSpc>
            </a:pPr>
            <a:r>
              <a:rPr lang="en-US" dirty="0"/>
              <a:t>Proportionate representation by sector shareholders (in constitution % can be recalculated if significant change)  </a:t>
            </a:r>
          </a:p>
          <a:p>
            <a:pPr>
              <a:lnSpc>
                <a:spcPct val="150000"/>
              </a:lnSpc>
            </a:pPr>
            <a:r>
              <a:rPr lang="en-US" dirty="0"/>
              <a:t>8 Board members (2 independent, incl. a shareholder convenor)</a:t>
            </a:r>
          </a:p>
          <a:p>
            <a:pPr>
              <a:lnSpc>
                <a:spcPct val="150000"/>
              </a:lnSpc>
            </a:pPr>
            <a:r>
              <a:rPr lang="en-US" dirty="0"/>
              <a:t>Shareholders vote board members and any major/reserved matters</a:t>
            </a:r>
          </a:p>
          <a:p>
            <a:pPr>
              <a:lnSpc>
                <a:spcPct val="150000"/>
              </a:lnSpc>
            </a:pPr>
            <a:r>
              <a:rPr lang="en-US" dirty="0"/>
              <a:t>Shares have zero value, no buy-in, or dividend </a:t>
            </a:r>
          </a:p>
          <a:p>
            <a:pPr marL="0" indent="0">
              <a:lnSpc>
                <a:spcPct val="100000"/>
              </a:lnSpc>
              <a:buNone/>
            </a:pPr>
            <a:endParaRPr lang="en-US" dirty="0"/>
          </a:p>
        </p:txBody>
      </p:sp>
      <p:sp>
        <p:nvSpPr>
          <p:cNvPr id="4" name="Slide Number Placeholder 3">
            <a:extLst>
              <a:ext uri="{FF2B5EF4-FFF2-40B4-BE49-F238E27FC236}">
                <a16:creationId xmlns:a16="http://schemas.microsoft.com/office/drawing/2014/main" id="{58FEA6BC-F3A8-6DDC-F1F8-6348F54E8BE2}"/>
              </a:ext>
            </a:extLst>
          </p:cNvPr>
          <p:cNvSpPr>
            <a:spLocks noGrp="1"/>
          </p:cNvSpPr>
          <p:nvPr>
            <p:ph type="sldNum" sz="quarter" idx="11"/>
          </p:nvPr>
        </p:nvSpPr>
        <p:spPr>
          <a:xfrm>
            <a:off x="10917936" y="6385422"/>
            <a:ext cx="843264" cy="288000"/>
          </a:xfrm>
        </p:spPr>
        <p:txBody>
          <a:bodyPr/>
          <a:lstStyle/>
          <a:p>
            <a:fld id="{B67B645E-C5E5-4727-B977-D372A0AA71D9}" type="slidenum">
              <a:rPr lang="en-US" smtClean="0"/>
              <a:pPr/>
              <a:t>20</a:t>
            </a:fld>
            <a:endParaRPr lang="en-US" dirty="0"/>
          </a:p>
        </p:txBody>
      </p:sp>
    </p:spTree>
    <p:extLst>
      <p:ext uri="{BB962C8B-B14F-4D97-AF65-F5344CB8AC3E}">
        <p14:creationId xmlns:p14="http://schemas.microsoft.com/office/powerpoint/2010/main" val="4132634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2E064-CB33-62DE-923F-7944F62A9137}"/>
              </a:ext>
            </a:extLst>
          </p:cNvPr>
          <p:cNvSpPr>
            <a:spLocks noGrp="1"/>
          </p:cNvSpPr>
          <p:nvPr>
            <p:ph type="title"/>
          </p:nvPr>
        </p:nvSpPr>
        <p:spPr/>
        <p:txBody>
          <a:bodyPr/>
          <a:lstStyle/>
          <a:p>
            <a:r>
              <a:rPr lang="en-NZ" dirty="0"/>
              <a:t>SHARE ALLOCATION and Directors  </a:t>
            </a:r>
          </a:p>
        </p:txBody>
      </p:sp>
      <p:pic>
        <p:nvPicPr>
          <p:cNvPr id="5" name="Content Placeholder 4">
            <a:extLst>
              <a:ext uri="{FF2B5EF4-FFF2-40B4-BE49-F238E27FC236}">
                <a16:creationId xmlns:a16="http://schemas.microsoft.com/office/drawing/2014/main" id="{D982AAA2-C5F6-8DCC-F92B-667BDDC61A13}"/>
              </a:ext>
            </a:extLst>
          </p:cNvPr>
          <p:cNvPicPr>
            <a:picLocks noGrp="1" noChangeAspect="1"/>
          </p:cNvPicPr>
          <p:nvPr>
            <p:ph sz="quarter" idx="13"/>
          </p:nvPr>
        </p:nvPicPr>
        <p:blipFill>
          <a:blip r:embed="rId2"/>
          <a:stretch>
            <a:fillRect/>
          </a:stretch>
        </p:blipFill>
        <p:spPr>
          <a:xfrm>
            <a:off x="538241" y="2195098"/>
            <a:ext cx="5714757" cy="2841236"/>
          </a:xfrm>
          <a:prstGeom prst="rect">
            <a:avLst/>
          </a:prstGeom>
        </p:spPr>
      </p:pic>
      <p:sp>
        <p:nvSpPr>
          <p:cNvPr id="4" name="Slide Number Placeholder 3">
            <a:extLst>
              <a:ext uri="{FF2B5EF4-FFF2-40B4-BE49-F238E27FC236}">
                <a16:creationId xmlns:a16="http://schemas.microsoft.com/office/drawing/2014/main" id="{0AE205F7-934A-D478-C5FA-1BC0EEECF353}"/>
              </a:ext>
            </a:extLst>
          </p:cNvPr>
          <p:cNvSpPr>
            <a:spLocks noGrp="1"/>
          </p:cNvSpPr>
          <p:nvPr>
            <p:ph type="sldNum" sz="quarter" idx="11"/>
          </p:nvPr>
        </p:nvSpPr>
        <p:spPr/>
        <p:txBody>
          <a:bodyPr/>
          <a:lstStyle/>
          <a:p>
            <a:fld id="{B67B645E-C5E5-4727-B977-D372A0AA71D9}" type="slidenum">
              <a:rPr lang="en-US" smtClean="0"/>
              <a:pPr/>
              <a:t>21</a:t>
            </a:fld>
            <a:endParaRPr lang="en-US" dirty="0"/>
          </a:p>
        </p:txBody>
      </p:sp>
      <p:graphicFrame>
        <p:nvGraphicFramePr>
          <p:cNvPr id="8" name="Chart 7">
            <a:extLst>
              <a:ext uri="{FF2B5EF4-FFF2-40B4-BE49-F238E27FC236}">
                <a16:creationId xmlns:a16="http://schemas.microsoft.com/office/drawing/2014/main" id="{CFCC1FDF-3543-70BC-3B4D-93DB85581FEF}"/>
              </a:ext>
            </a:extLst>
          </p:cNvPr>
          <p:cNvGraphicFramePr/>
          <p:nvPr/>
        </p:nvGraphicFramePr>
        <p:xfrm>
          <a:off x="6076875" y="1399031"/>
          <a:ext cx="6115125" cy="479737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49C19CD6-4735-EA40-538A-6D78EEFA6C43}"/>
              </a:ext>
            </a:extLst>
          </p:cNvPr>
          <p:cNvSpPr txBox="1"/>
          <p:nvPr/>
        </p:nvSpPr>
        <p:spPr>
          <a:xfrm>
            <a:off x="8464085" y="2463501"/>
            <a:ext cx="505609" cy="365760"/>
          </a:xfrm>
          <a:prstGeom prst="rect">
            <a:avLst/>
          </a:prstGeom>
          <a:noFill/>
        </p:spPr>
        <p:txBody>
          <a:bodyPr wrap="square" rtlCol="0">
            <a:spAutoFit/>
          </a:bodyPr>
          <a:lstStyle/>
          <a:p>
            <a:r>
              <a:rPr lang="en-NZ" b="1" dirty="0">
                <a:solidFill>
                  <a:schemeClr val="bg1"/>
                </a:solidFill>
              </a:rPr>
              <a:t>1</a:t>
            </a:r>
          </a:p>
        </p:txBody>
      </p:sp>
      <p:sp>
        <p:nvSpPr>
          <p:cNvPr id="10" name="TextBox 9">
            <a:extLst>
              <a:ext uri="{FF2B5EF4-FFF2-40B4-BE49-F238E27FC236}">
                <a16:creationId xmlns:a16="http://schemas.microsoft.com/office/drawing/2014/main" id="{94545AB0-2FE6-5369-7929-61C6009491B4}"/>
              </a:ext>
            </a:extLst>
          </p:cNvPr>
          <p:cNvSpPr txBox="1"/>
          <p:nvPr/>
        </p:nvSpPr>
        <p:spPr>
          <a:xfrm>
            <a:off x="9315732" y="2463501"/>
            <a:ext cx="505609" cy="365760"/>
          </a:xfrm>
          <a:prstGeom prst="rect">
            <a:avLst/>
          </a:prstGeom>
          <a:noFill/>
        </p:spPr>
        <p:txBody>
          <a:bodyPr wrap="square" rtlCol="0">
            <a:spAutoFit/>
          </a:bodyPr>
          <a:lstStyle/>
          <a:p>
            <a:r>
              <a:rPr lang="en-NZ" b="1" dirty="0">
                <a:solidFill>
                  <a:schemeClr val="bg1"/>
                </a:solidFill>
              </a:rPr>
              <a:t>1</a:t>
            </a:r>
          </a:p>
        </p:txBody>
      </p:sp>
      <p:sp>
        <p:nvSpPr>
          <p:cNvPr id="11" name="TextBox 10">
            <a:extLst>
              <a:ext uri="{FF2B5EF4-FFF2-40B4-BE49-F238E27FC236}">
                <a16:creationId xmlns:a16="http://schemas.microsoft.com/office/drawing/2014/main" id="{CD857CE4-8D6D-F610-A9D1-1A5D00CB2043}"/>
              </a:ext>
            </a:extLst>
          </p:cNvPr>
          <p:cNvSpPr txBox="1"/>
          <p:nvPr/>
        </p:nvSpPr>
        <p:spPr>
          <a:xfrm>
            <a:off x="8089360" y="3271878"/>
            <a:ext cx="505609" cy="365760"/>
          </a:xfrm>
          <a:prstGeom prst="rect">
            <a:avLst/>
          </a:prstGeom>
          <a:noFill/>
        </p:spPr>
        <p:txBody>
          <a:bodyPr wrap="square" rtlCol="0">
            <a:spAutoFit/>
          </a:bodyPr>
          <a:lstStyle/>
          <a:p>
            <a:r>
              <a:rPr lang="en-NZ" b="1" dirty="0">
                <a:solidFill>
                  <a:schemeClr val="bg1"/>
                </a:solidFill>
              </a:rPr>
              <a:t>1</a:t>
            </a:r>
          </a:p>
        </p:txBody>
      </p:sp>
      <p:sp>
        <p:nvSpPr>
          <p:cNvPr id="12" name="TextBox 11">
            <a:extLst>
              <a:ext uri="{FF2B5EF4-FFF2-40B4-BE49-F238E27FC236}">
                <a16:creationId xmlns:a16="http://schemas.microsoft.com/office/drawing/2014/main" id="{D2F7EF6E-6DA7-C743-6B1C-8C7153C2B795}"/>
              </a:ext>
            </a:extLst>
          </p:cNvPr>
          <p:cNvSpPr txBox="1"/>
          <p:nvPr/>
        </p:nvSpPr>
        <p:spPr>
          <a:xfrm>
            <a:off x="8881632" y="3804112"/>
            <a:ext cx="505609" cy="365760"/>
          </a:xfrm>
          <a:prstGeom prst="rect">
            <a:avLst/>
          </a:prstGeom>
          <a:noFill/>
        </p:spPr>
        <p:txBody>
          <a:bodyPr wrap="square" rtlCol="0">
            <a:spAutoFit/>
          </a:bodyPr>
          <a:lstStyle/>
          <a:p>
            <a:r>
              <a:rPr lang="en-NZ" b="1" dirty="0">
                <a:solidFill>
                  <a:schemeClr val="bg1"/>
                </a:solidFill>
              </a:rPr>
              <a:t>1</a:t>
            </a:r>
          </a:p>
        </p:txBody>
      </p:sp>
      <p:sp>
        <p:nvSpPr>
          <p:cNvPr id="13" name="TextBox 12">
            <a:extLst>
              <a:ext uri="{FF2B5EF4-FFF2-40B4-BE49-F238E27FC236}">
                <a16:creationId xmlns:a16="http://schemas.microsoft.com/office/drawing/2014/main" id="{2231FD10-A4AC-8418-83C1-FAEA74EA2B1D}"/>
              </a:ext>
            </a:extLst>
          </p:cNvPr>
          <p:cNvSpPr txBox="1"/>
          <p:nvPr/>
        </p:nvSpPr>
        <p:spPr>
          <a:xfrm>
            <a:off x="9568536" y="3282635"/>
            <a:ext cx="505609" cy="365760"/>
          </a:xfrm>
          <a:prstGeom prst="rect">
            <a:avLst/>
          </a:prstGeom>
          <a:noFill/>
        </p:spPr>
        <p:txBody>
          <a:bodyPr wrap="square" rtlCol="0">
            <a:spAutoFit/>
          </a:bodyPr>
          <a:lstStyle/>
          <a:p>
            <a:r>
              <a:rPr lang="en-NZ" b="1" dirty="0">
                <a:solidFill>
                  <a:schemeClr val="bg1"/>
                </a:solidFill>
              </a:rPr>
              <a:t>1</a:t>
            </a:r>
          </a:p>
        </p:txBody>
      </p:sp>
    </p:spTree>
    <p:extLst>
      <p:ext uri="{BB962C8B-B14F-4D97-AF65-F5344CB8AC3E}">
        <p14:creationId xmlns:p14="http://schemas.microsoft.com/office/powerpoint/2010/main" val="973029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FB3B-C3D5-8549-3027-25532D1593DA}"/>
              </a:ext>
            </a:extLst>
          </p:cNvPr>
          <p:cNvSpPr>
            <a:spLocks noGrp="1"/>
          </p:cNvSpPr>
          <p:nvPr>
            <p:ph type="title"/>
          </p:nvPr>
        </p:nvSpPr>
        <p:spPr/>
        <p:txBody>
          <a:bodyPr/>
          <a:lstStyle/>
          <a:p>
            <a:r>
              <a:rPr lang="en-NZ" dirty="0"/>
              <a:t>Government has directed change</a:t>
            </a:r>
          </a:p>
        </p:txBody>
      </p:sp>
      <p:sp>
        <p:nvSpPr>
          <p:cNvPr id="3" name="Content Placeholder 2">
            <a:extLst>
              <a:ext uri="{FF2B5EF4-FFF2-40B4-BE49-F238E27FC236}">
                <a16:creationId xmlns:a16="http://schemas.microsoft.com/office/drawing/2014/main" id="{DA90DB90-3532-9821-3EF2-EC3957C2174F}"/>
              </a:ext>
            </a:extLst>
          </p:cNvPr>
          <p:cNvSpPr>
            <a:spLocks noGrp="1"/>
          </p:cNvSpPr>
          <p:nvPr>
            <p:ph idx="1"/>
          </p:nvPr>
        </p:nvSpPr>
        <p:spPr>
          <a:xfrm>
            <a:off x="84573" y="1439644"/>
            <a:ext cx="11822723" cy="4810431"/>
          </a:xfrm>
        </p:spPr>
        <p:txBody>
          <a:bodyPr>
            <a:normAutofit/>
          </a:bodyPr>
          <a:lstStyle/>
          <a:p>
            <a:pPr>
              <a:spcBef>
                <a:spcPts val="600"/>
              </a:spcBef>
              <a:spcAft>
                <a:spcPts val="600"/>
              </a:spcAft>
            </a:pPr>
            <a:r>
              <a:rPr lang="en-US" dirty="0"/>
              <a:t>Te Pūkenga was New Zealand's national vocational education entity, formed by merging all polytechnics and some Industry Training Organisations (ITOs) into a single "mega-polytechnic" (NZIST) </a:t>
            </a:r>
          </a:p>
          <a:p>
            <a:pPr>
              <a:spcBef>
                <a:spcPts val="600"/>
              </a:spcBef>
              <a:spcAft>
                <a:spcPts val="600"/>
              </a:spcAft>
            </a:pPr>
            <a:r>
              <a:rPr lang="en-US" dirty="0"/>
              <a:t>Changes to the Education and Training (Vocational Education and Training System) Act disestablishes the </a:t>
            </a:r>
            <a:r>
              <a:rPr lang="en-US" dirty="0" err="1"/>
              <a:t>centralised</a:t>
            </a:r>
            <a:r>
              <a:rPr lang="en-US" dirty="0"/>
              <a:t> model created under Te Pūkenga and enables the re-establishment of regionally governed polytechnics</a:t>
            </a:r>
          </a:p>
          <a:p>
            <a:pPr>
              <a:spcBef>
                <a:spcPts val="600"/>
              </a:spcBef>
              <a:spcAft>
                <a:spcPts val="600"/>
              </a:spcAft>
            </a:pPr>
            <a:r>
              <a:rPr lang="en-US" dirty="0"/>
              <a:t>It also establishes eight Industry Skills Boards to lead standard-setting, qualification development and temporarily manage work-based training across defined industry groups. These are operational since January 2026.</a:t>
            </a:r>
          </a:p>
        </p:txBody>
      </p:sp>
    </p:spTree>
    <p:extLst>
      <p:ext uri="{BB962C8B-B14F-4D97-AF65-F5344CB8AC3E}">
        <p14:creationId xmlns:p14="http://schemas.microsoft.com/office/powerpoint/2010/main" val="4062292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173E9-5927-6E16-D47F-E0FA1FC006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4B2B1-8C9F-3AAD-8B0F-2383DF6F26AE}"/>
              </a:ext>
            </a:extLst>
          </p:cNvPr>
          <p:cNvSpPr>
            <a:spLocks noGrp="1"/>
          </p:cNvSpPr>
          <p:nvPr>
            <p:ph type="title"/>
          </p:nvPr>
        </p:nvSpPr>
        <p:spPr/>
        <p:txBody>
          <a:bodyPr/>
          <a:lstStyle/>
          <a:p>
            <a:r>
              <a:rPr lang="en-NZ" dirty="0"/>
              <a:t>Government has directed change</a:t>
            </a:r>
          </a:p>
        </p:txBody>
      </p:sp>
      <p:sp>
        <p:nvSpPr>
          <p:cNvPr id="3" name="Content Placeholder 2">
            <a:extLst>
              <a:ext uri="{FF2B5EF4-FFF2-40B4-BE49-F238E27FC236}">
                <a16:creationId xmlns:a16="http://schemas.microsoft.com/office/drawing/2014/main" id="{93E8138B-5A2C-3FF4-FD62-9601708371A4}"/>
              </a:ext>
            </a:extLst>
          </p:cNvPr>
          <p:cNvSpPr>
            <a:spLocks noGrp="1"/>
          </p:cNvSpPr>
          <p:nvPr>
            <p:ph idx="1"/>
          </p:nvPr>
        </p:nvSpPr>
        <p:spPr>
          <a:xfrm>
            <a:off x="84573" y="1439643"/>
            <a:ext cx="11822723" cy="5071689"/>
          </a:xfrm>
        </p:spPr>
        <p:txBody>
          <a:bodyPr>
            <a:normAutofit/>
          </a:bodyPr>
          <a:lstStyle/>
          <a:p>
            <a:pPr>
              <a:spcBef>
                <a:spcPts val="600"/>
              </a:spcBef>
              <a:spcAft>
                <a:spcPts val="600"/>
              </a:spcAft>
            </a:pPr>
            <a:r>
              <a:rPr lang="en-US" dirty="0"/>
              <a:t>The objectives are to</a:t>
            </a:r>
          </a:p>
          <a:p>
            <a:pPr lvl="1">
              <a:spcBef>
                <a:spcPts val="600"/>
              </a:spcBef>
              <a:spcAft>
                <a:spcPts val="600"/>
              </a:spcAft>
            </a:pPr>
            <a:r>
              <a:rPr lang="en-US" sz="2800" dirty="0"/>
              <a:t>Restore regional decision-making for New Zealand’s polytechnics</a:t>
            </a:r>
          </a:p>
          <a:p>
            <a:pPr lvl="1">
              <a:spcBef>
                <a:spcPts val="600"/>
              </a:spcBef>
              <a:spcAft>
                <a:spcPts val="600"/>
              </a:spcAft>
            </a:pPr>
            <a:r>
              <a:rPr lang="en-US" sz="2800" dirty="0"/>
              <a:t>Improve financial accountability and transparency, and </a:t>
            </a:r>
          </a:p>
          <a:p>
            <a:pPr lvl="1">
              <a:spcBef>
                <a:spcPts val="600"/>
              </a:spcBef>
              <a:spcAft>
                <a:spcPts val="600"/>
              </a:spcAft>
            </a:pPr>
            <a:r>
              <a:rPr lang="en-US" sz="2800" dirty="0"/>
              <a:t>Strengthen industry leadership in work-based training.</a:t>
            </a:r>
          </a:p>
          <a:p>
            <a:pPr>
              <a:spcBef>
                <a:spcPts val="600"/>
              </a:spcBef>
              <a:spcAft>
                <a:spcPts val="600"/>
              </a:spcAft>
            </a:pPr>
            <a:r>
              <a:rPr lang="en-US" dirty="0"/>
              <a:t>The opportunity is to building a vocational education and training system that’s locally and industry-led, regionally responsive, and future focused</a:t>
            </a:r>
          </a:p>
        </p:txBody>
      </p:sp>
    </p:spTree>
    <p:extLst>
      <p:ext uri="{BB962C8B-B14F-4D97-AF65-F5344CB8AC3E}">
        <p14:creationId xmlns:p14="http://schemas.microsoft.com/office/powerpoint/2010/main" val="3089249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0D72D-9AAB-F23C-2210-AB8621A4F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9908B7-6437-9A15-199E-CAEC7490CF88}"/>
              </a:ext>
            </a:extLst>
          </p:cNvPr>
          <p:cNvSpPr>
            <a:spLocks noGrp="1"/>
          </p:cNvSpPr>
          <p:nvPr>
            <p:ph type="title"/>
          </p:nvPr>
        </p:nvSpPr>
        <p:spPr/>
        <p:txBody>
          <a:bodyPr/>
          <a:lstStyle/>
          <a:p>
            <a:r>
              <a:rPr lang="en-NZ" dirty="0"/>
              <a:t>Competenz will become a PTE</a:t>
            </a:r>
          </a:p>
        </p:txBody>
      </p:sp>
      <p:sp>
        <p:nvSpPr>
          <p:cNvPr id="3" name="Content Placeholder 2">
            <a:extLst>
              <a:ext uri="{FF2B5EF4-FFF2-40B4-BE49-F238E27FC236}">
                <a16:creationId xmlns:a16="http://schemas.microsoft.com/office/drawing/2014/main" id="{40BDBDD2-DED2-6E0F-89DA-0F3DEE02010E}"/>
              </a:ext>
            </a:extLst>
          </p:cNvPr>
          <p:cNvSpPr>
            <a:spLocks noGrp="1"/>
          </p:cNvSpPr>
          <p:nvPr>
            <p:ph idx="1"/>
          </p:nvPr>
        </p:nvSpPr>
        <p:spPr/>
        <p:txBody>
          <a:bodyPr>
            <a:normAutofit lnSpcReduction="10000"/>
          </a:bodyPr>
          <a:lstStyle/>
          <a:p>
            <a:pPr>
              <a:spcBef>
                <a:spcPts val="600"/>
              </a:spcBef>
              <a:spcAft>
                <a:spcPts val="600"/>
              </a:spcAft>
            </a:pPr>
            <a:r>
              <a:rPr lang="en-US" dirty="0"/>
              <a:t>Competenz has been engaging with its 36 sectors for over 18 months on the latest Government changes and helped them to agree on their preferred training provider.  </a:t>
            </a:r>
          </a:p>
          <a:p>
            <a:pPr>
              <a:spcBef>
                <a:spcPts val="600"/>
              </a:spcBef>
              <a:spcAft>
                <a:spcPts val="600"/>
              </a:spcAft>
            </a:pPr>
            <a:r>
              <a:rPr lang="en-US" dirty="0"/>
              <a:t>Through this ongoing engagement, the majority of Competenz sectors are working to establish an industry owned, Engineering and Manufacturing PTE in 2027.</a:t>
            </a:r>
          </a:p>
          <a:p>
            <a:pPr>
              <a:spcBef>
                <a:spcPts val="600"/>
              </a:spcBef>
              <a:spcAft>
                <a:spcPts val="600"/>
              </a:spcAft>
            </a:pPr>
            <a:r>
              <a:rPr lang="en-US" dirty="0"/>
              <a:t>Competenz has been working with the Forestry Training Committee, alongside commissioning several reports, that has helped the Committee and the FOA/FICA boards agree that Foresty Training does not fit with this new Engineering and Manufacturing focused PTE. </a:t>
            </a:r>
          </a:p>
          <a:p>
            <a:endParaRPr lang="en-NZ" dirty="0"/>
          </a:p>
        </p:txBody>
      </p:sp>
    </p:spTree>
    <p:extLst>
      <p:ext uri="{BB962C8B-B14F-4D97-AF65-F5344CB8AC3E}">
        <p14:creationId xmlns:p14="http://schemas.microsoft.com/office/powerpoint/2010/main" val="461954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C1FBA-094C-64FE-B63C-12AA8CC3E520}"/>
              </a:ext>
            </a:extLst>
          </p:cNvPr>
          <p:cNvSpPr>
            <a:spLocks noGrp="1"/>
          </p:cNvSpPr>
          <p:nvPr>
            <p:ph type="title"/>
          </p:nvPr>
        </p:nvSpPr>
        <p:spPr/>
        <p:txBody>
          <a:bodyPr/>
          <a:lstStyle/>
          <a:p>
            <a:r>
              <a:rPr lang="en-NZ" dirty="0"/>
              <a:t>The Forestry Industry welcomes this change</a:t>
            </a:r>
          </a:p>
        </p:txBody>
      </p:sp>
      <p:sp>
        <p:nvSpPr>
          <p:cNvPr id="3" name="Content Placeholder 2">
            <a:extLst>
              <a:ext uri="{FF2B5EF4-FFF2-40B4-BE49-F238E27FC236}">
                <a16:creationId xmlns:a16="http://schemas.microsoft.com/office/drawing/2014/main" id="{F4C36399-5BDF-AA3C-A5F9-4AEE8A961C60}"/>
              </a:ext>
            </a:extLst>
          </p:cNvPr>
          <p:cNvSpPr>
            <a:spLocks noGrp="1"/>
          </p:cNvSpPr>
          <p:nvPr>
            <p:ph idx="1"/>
          </p:nvPr>
        </p:nvSpPr>
        <p:spPr>
          <a:xfrm>
            <a:off x="74106" y="1424205"/>
            <a:ext cx="11822723" cy="4997914"/>
          </a:xfrm>
        </p:spPr>
        <p:txBody>
          <a:bodyPr>
            <a:noAutofit/>
          </a:bodyPr>
          <a:lstStyle/>
          <a:p>
            <a:pPr lvl="0">
              <a:spcBef>
                <a:spcPts val="600"/>
              </a:spcBef>
              <a:spcAft>
                <a:spcPts val="600"/>
              </a:spcAft>
            </a:pPr>
            <a:r>
              <a:rPr lang="en-NZ" dirty="0"/>
              <a:t>Forestry employers find the vocational system complex and confusing to understand and use and question the level of costs associated with training</a:t>
            </a:r>
          </a:p>
          <a:p>
            <a:pPr lvl="0">
              <a:spcBef>
                <a:spcPts val="600"/>
              </a:spcBef>
              <a:spcAft>
                <a:spcPts val="600"/>
              </a:spcAft>
            </a:pPr>
            <a:r>
              <a:rPr lang="en-NZ" dirty="0"/>
              <a:t>This industry-led, or "pull," approach would ensure that training is delivered at the right time, in the right place, and in the right form, allowing industries to upskill staff in line with operational and market needs.</a:t>
            </a:r>
          </a:p>
          <a:p>
            <a:pPr lvl="0">
              <a:spcBef>
                <a:spcPts val="600"/>
              </a:spcBef>
              <a:spcAft>
                <a:spcPts val="600"/>
              </a:spcAft>
            </a:pPr>
            <a:r>
              <a:rPr lang="en-NZ" dirty="0"/>
              <a:t>We are aiming representation at the ISB level and through governance of a food and fibre PTE we can lobby for systemic change to support our preferred delivery model. </a:t>
            </a:r>
          </a:p>
          <a:p>
            <a:endParaRPr lang="en-NZ" sz="2200" dirty="0"/>
          </a:p>
        </p:txBody>
      </p:sp>
    </p:spTree>
    <p:extLst>
      <p:ext uri="{BB962C8B-B14F-4D97-AF65-F5344CB8AC3E}">
        <p14:creationId xmlns:p14="http://schemas.microsoft.com/office/powerpoint/2010/main" val="176049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1FC9B-F4DE-C96E-9884-D5A98AC8E640}"/>
              </a:ext>
            </a:extLst>
          </p:cNvPr>
          <p:cNvSpPr>
            <a:spLocks noGrp="1"/>
          </p:cNvSpPr>
          <p:nvPr>
            <p:ph type="title"/>
          </p:nvPr>
        </p:nvSpPr>
        <p:spPr/>
        <p:txBody>
          <a:bodyPr/>
          <a:lstStyle/>
          <a:p>
            <a:r>
              <a:rPr lang="en-NZ" dirty="0"/>
              <a:t>Training in the Forestry Industry</a:t>
            </a:r>
          </a:p>
        </p:txBody>
      </p:sp>
      <p:sp>
        <p:nvSpPr>
          <p:cNvPr id="3" name="Content Placeholder 2">
            <a:extLst>
              <a:ext uri="{FF2B5EF4-FFF2-40B4-BE49-F238E27FC236}">
                <a16:creationId xmlns:a16="http://schemas.microsoft.com/office/drawing/2014/main" id="{F0FAD4B6-0B1D-1EEC-EDD4-2F37752F2A6D}"/>
              </a:ext>
            </a:extLst>
          </p:cNvPr>
          <p:cNvSpPr>
            <a:spLocks noGrp="1"/>
          </p:cNvSpPr>
          <p:nvPr>
            <p:ph idx="1"/>
          </p:nvPr>
        </p:nvSpPr>
        <p:spPr>
          <a:xfrm>
            <a:off x="157388" y="1333770"/>
            <a:ext cx="11877223" cy="5242511"/>
          </a:xfrm>
        </p:spPr>
        <p:txBody>
          <a:bodyPr>
            <a:noAutofit/>
          </a:bodyPr>
          <a:lstStyle/>
          <a:p>
            <a:pPr>
              <a:spcBef>
                <a:spcPts val="600"/>
              </a:spcBef>
              <a:spcAft>
                <a:spcPts val="600"/>
              </a:spcAft>
            </a:pPr>
            <a:r>
              <a:rPr lang="en-NZ" dirty="0"/>
              <a:t>Forestry is the country’s fourth largest export earner. </a:t>
            </a:r>
          </a:p>
          <a:p>
            <a:pPr>
              <a:spcBef>
                <a:spcPts val="600"/>
              </a:spcBef>
              <a:spcAft>
                <a:spcPts val="600"/>
              </a:spcAft>
            </a:pPr>
            <a:r>
              <a:rPr lang="en-NZ" dirty="0"/>
              <a:t>Employs nearly 8,500 people across the supply chain from forest silviculture, harvesting, engineering and management.</a:t>
            </a:r>
          </a:p>
          <a:p>
            <a:pPr>
              <a:spcBef>
                <a:spcPts val="600"/>
              </a:spcBef>
              <a:spcAft>
                <a:spcPts val="600"/>
              </a:spcAft>
            </a:pPr>
            <a:r>
              <a:rPr lang="en-NZ" dirty="0"/>
              <a:t>Forestry training requires intensive, high-input instruction for a small number of learners, making it unsuitable for traditional classroom-based teaching. </a:t>
            </a:r>
          </a:p>
          <a:p>
            <a:pPr>
              <a:spcBef>
                <a:spcPts val="600"/>
              </a:spcBef>
              <a:spcAft>
                <a:spcPts val="600"/>
              </a:spcAft>
            </a:pPr>
            <a:r>
              <a:rPr lang="en-NZ" dirty="0"/>
              <a:t>Training and assessment are typically conducted one-on-one rather than in cohorts, as hands-on experience is essential. </a:t>
            </a:r>
          </a:p>
          <a:p>
            <a:pPr>
              <a:spcBef>
                <a:spcPts val="600"/>
              </a:spcBef>
              <a:spcAft>
                <a:spcPts val="600"/>
              </a:spcAft>
            </a:pPr>
            <a:r>
              <a:rPr lang="en-NZ" dirty="0"/>
              <a:t>Most of the training, assessment and pastoral care of these employees is provided by in-house capability with at least 85% of this training being work-based. </a:t>
            </a:r>
          </a:p>
          <a:p>
            <a:pPr marL="0" indent="0">
              <a:spcBef>
                <a:spcPts val="600"/>
              </a:spcBef>
              <a:spcAft>
                <a:spcPts val="600"/>
              </a:spcAft>
              <a:buNone/>
            </a:pPr>
            <a:endParaRPr lang="en-NZ" dirty="0"/>
          </a:p>
        </p:txBody>
      </p:sp>
    </p:spTree>
    <p:extLst>
      <p:ext uri="{BB962C8B-B14F-4D97-AF65-F5344CB8AC3E}">
        <p14:creationId xmlns:p14="http://schemas.microsoft.com/office/powerpoint/2010/main" val="313577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94BC7-0A4B-C3DA-C9BC-A13FD9424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99E94-EF4D-6AE8-D2B4-67DD77CBBFE8}"/>
              </a:ext>
            </a:extLst>
          </p:cNvPr>
          <p:cNvSpPr>
            <a:spLocks noGrp="1"/>
          </p:cNvSpPr>
          <p:nvPr>
            <p:ph type="title"/>
          </p:nvPr>
        </p:nvSpPr>
        <p:spPr/>
        <p:txBody>
          <a:bodyPr/>
          <a:lstStyle/>
          <a:p>
            <a:r>
              <a:rPr lang="en-NZ" dirty="0"/>
              <a:t>Forestry learners are a big part of the system</a:t>
            </a:r>
          </a:p>
        </p:txBody>
      </p:sp>
      <p:sp>
        <p:nvSpPr>
          <p:cNvPr id="3" name="Content Placeholder 2">
            <a:extLst>
              <a:ext uri="{FF2B5EF4-FFF2-40B4-BE49-F238E27FC236}">
                <a16:creationId xmlns:a16="http://schemas.microsoft.com/office/drawing/2014/main" id="{8B5D63D1-AE3A-9971-9823-1C938004689C}"/>
              </a:ext>
            </a:extLst>
          </p:cNvPr>
          <p:cNvSpPr>
            <a:spLocks noGrp="1"/>
          </p:cNvSpPr>
          <p:nvPr>
            <p:ph idx="1"/>
          </p:nvPr>
        </p:nvSpPr>
        <p:spPr>
          <a:xfrm>
            <a:off x="184638" y="1469788"/>
            <a:ext cx="11822723" cy="5242511"/>
          </a:xfrm>
        </p:spPr>
        <p:txBody>
          <a:bodyPr>
            <a:noAutofit/>
          </a:bodyPr>
          <a:lstStyle/>
          <a:p>
            <a:r>
              <a:rPr lang="en-NZ" dirty="0"/>
              <a:t>In 2023, a total of 3,400 individuals were enrolled in forestry qualifications, with 47% enrolled at NZQF Level 3 and 48% at Level 4.</a:t>
            </a:r>
          </a:p>
          <a:p>
            <a:r>
              <a:rPr lang="en-NZ" dirty="0"/>
              <a:t>Proportion of work-based learners:</a:t>
            </a:r>
          </a:p>
          <a:p>
            <a:endParaRPr lang="en-NZ" dirty="0"/>
          </a:p>
          <a:p>
            <a:endParaRPr lang="en-NZ" sz="1800" dirty="0"/>
          </a:p>
          <a:p>
            <a:endParaRPr lang="en-NZ" sz="1800" dirty="0"/>
          </a:p>
        </p:txBody>
      </p:sp>
      <p:pic>
        <p:nvPicPr>
          <p:cNvPr id="4" name="Picture 3">
            <a:extLst>
              <a:ext uri="{FF2B5EF4-FFF2-40B4-BE49-F238E27FC236}">
                <a16:creationId xmlns:a16="http://schemas.microsoft.com/office/drawing/2014/main" id="{E37C63A4-A317-F3B9-6D9E-9331FA4E095C}"/>
              </a:ext>
            </a:extLst>
          </p:cNvPr>
          <p:cNvPicPr>
            <a:picLocks noChangeAspect="1"/>
          </p:cNvPicPr>
          <p:nvPr/>
        </p:nvPicPr>
        <p:blipFill>
          <a:blip r:embed="rId3"/>
          <a:stretch>
            <a:fillRect/>
          </a:stretch>
        </p:blipFill>
        <p:spPr>
          <a:xfrm>
            <a:off x="1327928" y="2835667"/>
            <a:ext cx="9546204" cy="3876631"/>
          </a:xfrm>
          <a:prstGeom prst="rect">
            <a:avLst/>
          </a:prstGeom>
        </p:spPr>
      </p:pic>
    </p:spTree>
    <p:extLst>
      <p:ext uri="{BB962C8B-B14F-4D97-AF65-F5344CB8AC3E}">
        <p14:creationId xmlns:p14="http://schemas.microsoft.com/office/powerpoint/2010/main" val="1917049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B13A9-7475-6109-1C95-98EC6B32AD1E}"/>
              </a:ext>
            </a:extLst>
          </p:cNvPr>
          <p:cNvSpPr>
            <a:spLocks noGrp="1"/>
          </p:cNvSpPr>
          <p:nvPr>
            <p:ph type="title"/>
          </p:nvPr>
        </p:nvSpPr>
        <p:spPr/>
        <p:txBody>
          <a:bodyPr/>
          <a:lstStyle/>
          <a:p>
            <a:r>
              <a:rPr lang="en-NZ" dirty="0"/>
              <a:t>What we want to achieve</a:t>
            </a:r>
          </a:p>
        </p:txBody>
      </p:sp>
      <p:sp>
        <p:nvSpPr>
          <p:cNvPr id="3" name="Content Placeholder 2">
            <a:extLst>
              <a:ext uri="{FF2B5EF4-FFF2-40B4-BE49-F238E27FC236}">
                <a16:creationId xmlns:a16="http://schemas.microsoft.com/office/drawing/2014/main" id="{AEBEAF6D-2D04-FCF2-043F-7C1C954B441D}"/>
              </a:ext>
            </a:extLst>
          </p:cNvPr>
          <p:cNvSpPr>
            <a:spLocks noGrp="1"/>
          </p:cNvSpPr>
          <p:nvPr>
            <p:ph idx="1"/>
          </p:nvPr>
        </p:nvSpPr>
        <p:spPr/>
        <p:txBody>
          <a:bodyPr>
            <a:noAutofit/>
          </a:bodyPr>
          <a:lstStyle/>
          <a:p>
            <a:pPr>
              <a:spcBef>
                <a:spcPts val="600"/>
              </a:spcBef>
              <a:spcAft>
                <a:spcPts val="600"/>
              </a:spcAft>
            </a:pPr>
            <a:r>
              <a:rPr lang="en-US" dirty="0"/>
              <a:t>Ensure that the intellectual property, resources, relationships, and key staff currently supporting forestry training at </a:t>
            </a:r>
            <a:r>
              <a:rPr lang="en-US" dirty="0" err="1"/>
              <a:t>Competenz</a:t>
            </a:r>
            <a:r>
              <a:rPr lang="en-US" dirty="0"/>
              <a:t> are transferred to the new provider</a:t>
            </a:r>
          </a:p>
          <a:p>
            <a:pPr>
              <a:spcBef>
                <a:spcPts val="600"/>
              </a:spcBef>
              <a:spcAft>
                <a:spcPts val="600"/>
              </a:spcAft>
            </a:pPr>
            <a:r>
              <a:rPr lang="en-US" dirty="0"/>
              <a:t>The existing national network of trainers and assessors continues</a:t>
            </a:r>
          </a:p>
          <a:p>
            <a:pPr>
              <a:spcBef>
                <a:spcPts val="600"/>
              </a:spcBef>
              <a:spcAft>
                <a:spcPts val="600"/>
              </a:spcAft>
            </a:pPr>
            <a:r>
              <a:rPr lang="en-US" dirty="0"/>
              <a:t>Training remains learner-focused and straightforward for employers to </a:t>
            </a:r>
            <a:r>
              <a:rPr lang="en-US" dirty="0" err="1"/>
              <a:t>organise</a:t>
            </a:r>
            <a:r>
              <a:rPr lang="en-US" dirty="0"/>
              <a:t> </a:t>
            </a:r>
          </a:p>
          <a:p>
            <a:pPr>
              <a:spcBef>
                <a:spcPts val="600"/>
              </a:spcBef>
              <a:spcAft>
                <a:spcPts val="600"/>
              </a:spcAft>
            </a:pPr>
            <a:r>
              <a:rPr lang="en-US" dirty="0"/>
              <a:t>We want to see an increase in </a:t>
            </a:r>
          </a:p>
          <a:p>
            <a:pPr lvl="1">
              <a:spcBef>
                <a:spcPts val="600"/>
              </a:spcBef>
              <a:spcAft>
                <a:spcPts val="600"/>
              </a:spcAft>
            </a:pPr>
            <a:r>
              <a:rPr lang="en-NZ" sz="2800" dirty="0"/>
              <a:t>Transparency</a:t>
            </a:r>
          </a:p>
          <a:p>
            <a:pPr lvl="1">
              <a:spcBef>
                <a:spcPts val="600"/>
              </a:spcBef>
              <a:spcAft>
                <a:spcPts val="600"/>
              </a:spcAft>
            </a:pPr>
            <a:r>
              <a:rPr lang="en-NZ" sz="2800" dirty="0"/>
              <a:t>Control over content and quality</a:t>
            </a:r>
          </a:p>
          <a:p>
            <a:pPr lvl="1">
              <a:spcBef>
                <a:spcPts val="600"/>
              </a:spcBef>
              <a:spcAft>
                <a:spcPts val="600"/>
              </a:spcAft>
            </a:pPr>
            <a:r>
              <a:rPr lang="en-NZ" sz="2800" dirty="0"/>
              <a:t>Monitoring performance and delivery</a:t>
            </a:r>
          </a:p>
        </p:txBody>
      </p:sp>
    </p:spTree>
    <p:extLst>
      <p:ext uri="{BB962C8B-B14F-4D97-AF65-F5344CB8AC3E}">
        <p14:creationId xmlns:p14="http://schemas.microsoft.com/office/powerpoint/2010/main" val="9505770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F7845BA3C5FF4D97A85D19A7216DE3" ma:contentTypeVersion="21" ma:contentTypeDescription="Create a new document." ma:contentTypeScope="" ma:versionID="65ff5242d134794a2b0a929194c3b711">
  <xsd:schema xmlns:xsd="http://www.w3.org/2001/XMLSchema" xmlns:xs="http://www.w3.org/2001/XMLSchema" xmlns:p="http://schemas.microsoft.com/office/2006/metadata/properties" xmlns:ns2="6529fb6f-a39d-44fb-ab3a-c4ca3abdbded" xmlns:ns3="76baf5bf-9379-475c-8cc1-8ed01d4a0bdb" targetNamespace="http://schemas.microsoft.com/office/2006/metadata/properties" ma:root="true" ma:fieldsID="a2d47c4123316d1ac3b5871e7b4f8ff3" ns2:_="" ns3:_="">
    <xsd:import namespace="6529fb6f-a39d-44fb-ab3a-c4ca3abdbded"/>
    <xsd:import namespace="76baf5bf-9379-475c-8cc1-8ed01d4a0bd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Date_x0026_Time" minOccurs="0"/>
                <xsd:element ref="ns3:Person_x0020_Or_x0020_Group" minOccurs="0"/>
                <xsd:element ref="ns3:MediaServiceLocation" minOccurs="0"/>
                <xsd:element ref="ns3:MediaServiceOCR"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29fb6f-a39d-44fb-ab3a-c4ca3abdbde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ea62b6f0-734f-409e-8b9d-717e7f9d97c8}" ma:internalName="TaxCatchAll" ma:showField="CatchAllData" ma:web="6529fb6f-a39d-44fb-ab3a-c4ca3abdbde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6baf5bf-9379-475c-8cc1-8ed01d4a0bd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Date_x0026_Time" ma:index="18" nillable="true" ma:displayName="Date&amp;Time" ma:format="DateOnly" ma:internalName="Date_x0026_Time">
      <xsd:simpleType>
        <xsd:restriction base="dms:DateTime"/>
      </xsd:simpleType>
    </xsd:element>
    <xsd:element name="Person_x0020_Or_x0020_Group" ma:index="19" nillable="true" ma:displayName="Person Or Group" ma:list="UserInfo" ma:SharePointGroup="0" ma:internalName="Person_x0020_Or_x0020_Group"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Location" ma:index="20" nillable="true" ma:displayName="Location"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7ce1f55-288b-48cb-a4e3-d00692d90f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erson_x0020_Or_x0020_Group xmlns="76baf5bf-9379-475c-8cc1-8ed01d4a0bdb">
      <UserInfo>
        <DisplayName/>
        <AccountId xsi:nil="true"/>
        <AccountType/>
      </UserInfo>
    </Person_x0020_Or_x0020_Group>
    <lcf76f155ced4ddcb4097134ff3c332f xmlns="76baf5bf-9379-475c-8cc1-8ed01d4a0bdb">
      <Terms xmlns="http://schemas.microsoft.com/office/infopath/2007/PartnerControls"/>
    </lcf76f155ced4ddcb4097134ff3c332f>
    <Date_x0026_Time xmlns="76baf5bf-9379-475c-8cc1-8ed01d4a0bdb" xsi:nil="true"/>
    <TaxCatchAll xmlns="6529fb6f-a39d-44fb-ab3a-c4ca3abdbded" xsi:nil="true"/>
  </documentManagement>
</p:properties>
</file>

<file path=customXml/itemProps1.xml><?xml version="1.0" encoding="utf-8"?>
<ds:datastoreItem xmlns:ds="http://schemas.openxmlformats.org/officeDocument/2006/customXml" ds:itemID="{E4EE7417-A7F4-46A1-9F93-D6D2A4108D75}"/>
</file>

<file path=customXml/itemProps2.xml><?xml version="1.0" encoding="utf-8"?>
<ds:datastoreItem xmlns:ds="http://schemas.openxmlformats.org/officeDocument/2006/customXml" ds:itemID="{7E6397AE-2BE0-4DF3-B679-3AFCA389EA0F}"/>
</file>

<file path=customXml/itemProps3.xml><?xml version="1.0" encoding="utf-8"?>
<ds:datastoreItem xmlns:ds="http://schemas.openxmlformats.org/officeDocument/2006/customXml" ds:itemID="{D944476B-65CE-41A8-8697-DBF8676F63AC}"/>
</file>

<file path=docProps/app.xml><?xml version="1.0" encoding="utf-8"?>
<Properties xmlns="http://schemas.openxmlformats.org/officeDocument/2006/extended-properties" xmlns:vt="http://schemas.openxmlformats.org/officeDocument/2006/docPropsVTypes">
  <TotalTime>5083</TotalTime>
  <Words>1641</Words>
  <Application>Microsoft Office PowerPoint</Application>
  <PresentationFormat>Widescreen</PresentationFormat>
  <Paragraphs>226</Paragraphs>
  <Slides>21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Aptos Display</vt:lpstr>
      <vt:lpstr>Arial</vt:lpstr>
      <vt:lpstr>Trebuchet MS</vt:lpstr>
      <vt:lpstr>Office Theme</vt:lpstr>
      <vt:lpstr>Industry engagement  on proposed changes to  forestry training</vt:lpstr>
      <vt:lpstr>Introduction</vt:lpstr>
      <vt:lpstr>Government has directed change</vt:lpstr>
      <vt:lpstr>Government has directed change</vt:lpstr>
      <vt:lpstr>Competenz will become a PTE</vt:lpstr>
      <vt:lpstr>The Forestry Industry welcomes this change</vt:lpstr>
      <vt:lpstr>Training in the Forestry Industry</vt:lpstr>
      <vt:lpstr>Forestry learners are a big part of the system</vt:lpstr>
      <vt:lpstr>What we want to achieve</vt:lpstr>
      <vt:lpstr>The timeline is tight</vt:lpstr>
      <vt:lpstr>Landing the preferred model</vt:lpstr>
      <vt:lpstr>Landing the preferred model</vt:lpstr>
      <vt:lpstr>Our preferred model</vt:lpstr>
      <vt:lpstr>Opportunities for a system reset</vt:lpstr>
      <vt:lpstr>We seek industry endorsement </vt:lpstr>
      <vt:lpstr>Questions</vt:lpstr>
      <vt:lpstr>Additional slides to follow</vt:lpstr>
      <vt:lpstr>The timeline for transition is tight</vt:lpstr>
      <vt:lpstr>The timeline for transition is tight</vt:lpstr>
      <vt:lpstr>Food &amp; Fibre Private Training Establishment (EXAMPLE)</vt:lpstr>
      <vt:lpstr>SHARE ALLOCATION and Directors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Jennie Marks</dc:creator>
  <cp:lastModifiedBy>Jennie Marks</cp:lastModifiedBy>
  <cp:revision>14</cp:revision>
  <dcterms:created xsi:type="dcterms:W3CDTF">2026-01-18T20:47:43Z</dcterms:created>
  <dcterms:modified xsi:type="dcterms:W3CDTF">2026-02-10T23:02:37Z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0x010100C7F7845BA3C5FF4D97A85D19A7216DE3</vt:lpwstr>
  </property>
</Properties>
</file>